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257" r:id="rId3"/>
    <p:sldId id="258" r:id="rId4"/>
    <p:sldId id="259" r:id="rId5"/>
    <p:sldId id="262" r:id="rId6"/>
    <p:sldId id="261" r:id="rId7"/>
    <p:sldId id="263" r:id="rId8"/>
    <p:sldId id="292" r:id="rId9"/>
    <p:sldId id="293" r:id="rId10"/>
    <p:sldId id="302" r:id="rId11"/>
    <p:sldId id="264" r:id="rId12"/>
    <p:sldId id="332" r:id="rId13"/>
    <p:sldId id="303" r:id="rId14"/>
    <p:sldId id="269" r:id="rId15"/>
    <p:sldId id="304" r:id="rId16"/>
    <p:sldId id="295" r:id="rId17"/>
    <p:sldId id="333" r:id="rId18"/>
    <p:sldId id="294" r:id="rId19"/>
    <p:sldId id="305" r:id="rId20"/>
    <p:sldId id="334" r:id="rId21"/>
    <p:sldId id="306" r:id="rId22"/>
    <p:sldId id="335" r:id="rId23"/>
    <p:sldId id="336" r:id="rId24"/>
    <p:sldId id="310" r:id="rId25"/>
    <p:sldId id="323" r:id="rId26"/>
    <p:sldId id="337" r:id="rId27"/>
    <p:sldId id="315" r:id="rId28"/>
    <p:sldId id="338" r:id="rId29"/>
    <p:sldId id="325" r:id="rId30"/>
    <p:sldId id="339" r:id="rId31"/>
    <p:sldId id="326" r:id="rId32"/>
    <p:sldId id="340" r:id="rId33"/>
    <p:sldId id="328" r:id="rId34"/>
    <p:sldId id="341" r:id="rId35"/>
    <p:sldId id="329" r:id="rId36"/>
    <p:sldId id="342" r:id="rId37"/>
    <p:sldId id="330" r:id="rId38"/>
    <p:sldId id="319" r:id="rId39"/>
    <p:sldId id="320" r:id="rId40"/>
    <p:sldId id="327" r:id="rId41"/>
    <p:sldId id="321" r:id="rId42"/>
    <p:sldId id="343" r:id="rId43"/>
    <p:sldId id="344" r:id="rId44"/>
    <p:sldId id="346" r:id="rId45"/>
    <p:sldId id="350" r:id="rId46"/>
    <p:sldId id="351" r:id="rId47"/>
    <p:sldId id="352" r:id="rId48"/>
    <p:sldId id="345" r:id="rId49"/>
    <p:sldId id="353" r:id="rId50"/>
    <p:sldId id="282" r:id="rId51"/>
    <p:sldId id="283" r:id="rId52"/>
    <p:sldId id="347" r:id="rId53"/>
    <p:sldId id="348" r:id="rId54"/>
    <p:sldId id="349" r:id="rId55"/>
    <p:sldId id="288" r:id="rId56"/>
  </p:sldIdLst>
  <p:sldSz cx="12192000" cy="6858000"/>
  <p:notesSz cx="6858000" cy="9144000"/>
  <p:defaultText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92"/>
    <p:restoredTop sz="94593"/>
  </p:normalViewPr>
  <p:slideViewPr>
    <p:cSldViewPr snapToGrid="0">
      <p:cViewPr varScale="1">
        <p:scale>
          <a:sx n="109" d="100"/>
          <a:sy n="109" d="100"/>
        </p:scale>
        <p:origin x="208"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4772C-EE82-4799-BE06-2997B503355A}" type="datetimeFigureOut">
              <a:rPr lang="en-US" smtClean="0"/>
              <a:t>3/13/25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EF3A88-A445-4E45-A4F6-8C9F0F9E3A70}" type="slidenum">
              <a:rPr lang="en-US" smtClean="0"/>
              <a:t>‹#›</a:t>
            </a:fld>
            <a:endParaRPr lang="en-US"/>
          </a:p>
        </p:txBody>
      </p:sp>
    </p:spTree>
    <p:extLst>
      <p:ext uri="{BB962C8B-B14F-4D97-AF65-F5344CB8AC3E}">
        <p14:creationId xmlns:p14="http://schemas.microsoft.com/office/powerpoint/2010/main" val="4109018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EF3A88-A445-4E45-A4F6-8C9F0F9E3A70}" type="slidenum">
              <a:rPr lang="en-US" smtClean="0"/>
              <a:t>1</a:t>
            </a:fld>
            <a:endParaRPr lang="en-US"/>
          </a:p>
        </p:txBody>
      </p:sp>
    </p:spTree>
    <p:extLst>
      <p:ext uri="{BB962C8B-B14F-4D97-AF65-F5344CB8AC3E}">
        <p14:creationId xmlns:p14="http://schemas.microsoft.com/office/powerpoint/2010/main" val="3758756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1F02-A046-652B-A916-221529FA84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89A79D5C-0B55-16DA-A9D3-221B706536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6EA10B15-080F-8F4D-ADAE-F070BDA36B72}"/>
              </a:ext>
            </a:extLst>
          </p:cNvPr>
          <p:cNvSpPr>
            <a:spLocks noGrp="1"/>
          </p:cNvSpPr>
          <p:nvPr>
            <p:ph type="dt" sz="half" idx="10"/>
          </p:nvPr>
        </p:nvSpPr>
        <p:spPr/>
        <p:txBody>
          <a:bodyPr/>
          <a:lstStyle/>
          <a:p>
            <a:fld id="{72125730-4FDD-C845-9C4A-071320002E78}" type="datetimeFigureOut">
              <a:rPr lang="en-AE" smtClean="0"/>
              <a:t>13/03/2025</a:t>
            </a:fld>
            <a:endParaRPr lang="en-AE"/>
          </a:p>
        </p:txBody>
      </p:sp>
      <p:sp>
        <p:nvSpPr>
          <p:cNvPr id="5" name="Footer Placeholder 4">
            <a:extLst>
              <a:ext uri="{FF2B5EF4-FFF2-40B4-BE49-F238E27FC236}">
                <a16:creationId xmlns:a16="http://schemas.microsoft.com/office/drawing/2014/main" id="{CA99E2F0-D6B4-C86F-166D-150FBBFACA48}"/>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E5C3F43A-5046-1A7D-E209-34F5922B0EA3}"/>
              </a:ext>
            </a:extLst>
          </p:cNvPr>
          <p:cNvSpPr>
            <a:spLocks noGrp="1"/>
          </p:cNvSpPr>
          <p:nvPr>
            <p:ph type="sldNum" sz="quarter" idx="12"/>
          </p:nvPr>
        </p:nvSpPr>
        <p:spPr/>
        <p:txBody>
          <a:bodyPr/>
          <a:lstStyle/>
          <a:p>
            <a:fld id="{C1541129-237D-644D-9E6A-B8D8FC72CE56}" type="slidenum">
              <a:rPr lang="en-AE" smtClean="0"/>
              <a:t>‹#›</a:t>
            </a:fld>
            <a:endParaRPr lang="en-AE"/>
          </a:p>
        </p:txBody>
      </p:sp>
    </p:spTree>
    <p:extLst>
      <p:ext uri="{BB962C8B-B14F-4D97-AF65-F5344CB8AC3E}">
        <p14:creationId xmlns:p14="http://schemas.microsoft.com/office/powerpoint/2010/main" val="3772581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20178-7EF1-A10E-098A-79DF117FAA1B}"/>
              </a:ext>
            </a:extLst>
          </p:cNvPr>
          <p:cNvSpPr>
            <a:spLocks noGrp="1"/>
          </p:cNvSpPr>
          <p:nvPr>
            <p:ph type="title"/>
          </p:nvPr>
        </p:nvSpPr>
        <p:spPr/>
        <p:txBody>
          <a:body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3BE9327F-7796-6835-5876-2A5A685BFE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1DC27157-84DE-DE65-8349-F609DF6205BB}"/>
              </a:ext>
            </a:extLst>
          </p:cNvPr>
          <p:cNvSpPr>
            <a:spLocks noGrp="1"/>
          </p:cNvSpPr>
          <p:nvPr>
            <p:ph type="dt" sz="half" idx="10"/>
          </p:nvPr>
        </p:nvSpPr>
        <p:spPr/>
        <p:txBody>
          <a:bodyPr/>
          <a:lstStyle/>
          <a:p>
            <a:fld id="{72125730-4FDD-C845-9C4A-071320002E78}" type="datetimeFigureOut">
              <a:rPr lang="en-AE" smtClean="0"/>
              <a:t>13/03/2025</a:t>
            </a:fld>
            <a:endParaRPr lang="en-AE"/>
          </a:p>
        </p:txBody>
      </p:sp>
      <p:sp>
        <p:nvSpPr>
          <p:cNvPr id="5" name="Footer Placeholder 4">
            <a:extLst>
              <a:ext uri="{FF2B5EF4-FFF2-40B4-BE49-F238E27FC236}">
                <a16:creationId xmlns:a16="http://schemas.microsoft.com/office/drawing/2014/main" id="{8501845B-B6EC-356D-BB9D-E82DA23F40B6}"/>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076F9AAC-D496-50CE-56F1-0F16798E669F}"/>
              </a:ext>
            </a:extLst>
          </p:cNvPr>
          <p:cNvSpPr>
            <a:spLocks noGrp="1"/>
          </p:cNvSpPr>
          <p:nvPr>
            <p:ph type="sldNum" sz="quarter" idx="12"/>
          </p:nvPr>
        </p:nvSpPr>
        <p:spPr/>
        <p:txBody>
          <a:bodyPr/>
          <a:lstStyle/>
          <a:p>
            <a:fld id="{C1541129-237D-644D-9E6A-B8D8FC72CE56}" type="slidenum">
              <a:rPr lang="en-AE" smtClean="0"/>
              <a:t>‹#›</a:t>
            </a:fld>
            <a:endParaRPr lang="en-AE"/>
          </a:p>
        </p:txBody>
      </p:sp>
    </p:spTree>
    <p:extLst>
      <p:ext uri="{BB962C8B-B14F-4D97-AF65-F5344CB8AC3E}">
        <p14:creationId xmlns:p14="http://schemas.microsoft.com/office/powerpoint/2010/main" val="208444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4609A2-3445-85F8-B24E-952EBCB586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A31B1035-2385-0D65-512C-6CD53E926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840808F0-6E71-5C5B-690A-ADA3D4ACA677}"/>
              </a:ext>
            </a:extLst>
          </p:cNvPr>
          <p:cNvSpPr>
            <a:spLocks noGrp="1"/>
          </p:cNvSpPr>
          <p:nvPr>
            <p:ph type="dt" sz="half" idx="10"/>
          </p:nvPr>
        </p:nvSpPr>
        <p:spPr/>
        <p:txBody>
          <a:bodyPr/>
          <a:lstStyle/>
          <a:p>
            <a:fld id="{72125730-4FDD-C845-9C4A-071320002E78}" type="datetimeFigureOut">
              <a:rPr lang="en-AE" smtClean="0"/>
              <a:t>13/03/2025</a:t>
            </a:fld>
            <a:endParaRPr lang="en-AE"/>
          </a:p>
        </p:txBody>
      </p:sp>
      <p:sp>
        <p:nvSpPr>
          <p:cNvPr id="5" name="Footer Placeholder 4">
            <a:extLst>
              <a:ext uri="{FF2B5EF4-FFF2-40B4-BE49-F238E27FC236}">
                <a16:creationId xmlns:a16="http://schemas.microsoft.com/office/drawing/2014/main" id="{DA28D7F4-B9E5-E29D-0471-AD470D17C29E}"/>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8A2863A9-DA40-3286-E9E4-C65A01975865}"/>
              </a:ext>
            </a:extLst>
          </p:cNvPr>
          <p:cNvSpPr>
            <a:spLocks noGrp="1"/>
          </p:cNvSpPr>
          <p:nvPr>
            <p:ph type="sldNum" sz="quarter" idx="12"/>
          </p:nvPr>
        </p:nvSpPr>
        <p:spPr/>
        <p:txBody>
          <a:bodyPr/>
          <a:lstStyle/>
          <a:p>
            <a:fld id="{C1541129-237D-644D-9E6A-B8D8FC72CE56}" type="slidenum">
              <a:rPr lang="en-AE" smtClean="0"/>
              <a:t>‹#›</a:t>
            </a:fld>
            <a:endParaRPr lang="en-AE"/>
          </a:p>
        </p:txBody>
      </p:sp>
    </p:spTree>
    <p:extLst>
      <p:ext uri="{BB962C8B-B14F-4D97-AF65-F5344CB8AC3E}">
        <p14:creationId xmlns:p14="http://schemas.microsoft.com/office/powerpoint/2010/main" val="2820565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6A64-1E11-4A34-C827-6999A73B18DD}"/>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672168DC-2B0F-7371-05C9-2924006FC2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5070F73E-8425-34F2-DF6A-A5B81A59BC5A}"/>
              </a:ext>
            </a:extLst>
          </p:cNvPr>
          <p:cNvSpPr>
            <a:spLocks noGrp="1"/>
          </p:cNvSpPr>
          <p:nvPr>
            <p:ph type="dt" sz="half" idx="10"/>
          </p:nvPr>
        </p:nvSpPr>
        <p:spPr/>
        <p:txBody>
          <a:bodyPr/>
          <a:lstStyle/>
          <a:p>
            <a:fld id="{72125730-4FDD-C845-9C4A-071320002E78}" type="datetimeFigureOut">
              <a:rPr lang="en-AE" smtClean="0"/>
              <a:t>13/03/2025</a:t>
            </a:fld>
            <a:endParaRPr lang="en-AE"/>
          </a:p>
        </p:txBody>
      </p:sp>
      <p:sp>
        <p:nvSpPr>
          <p:cNvPr id="5" name="Footer Placeholder 4">
            <a:extLst>
              <a:ext uri="{FF2B5EF4-FFF2-40B4-BE49-F238E27FC236}">
                <a16:creationId xmlns:a16="http://schemas.microsoft.com/office/drawing/2014/main" id="{13188D0E-E99C-7BE8-577B-247609BA5C5B}"/>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061C7788-D14A-75C6-57C1-8BF0CC46D8F8}"/>
              </a:ext>
            </a:extLst>
          </p:cNvPr>
          <p:cNvSpPr>
            <a:spLocks noGrp="1"/>
          </p:cNvSpPr>
          <p:nvPr>
            <p:ph type="sldNum" sz="quarter" idx="12"/>
          </p:nvPr>
        </p:nvSpPr>
        <p:spPr/>
        <p:txBody>
          <a:bodyPr/>
          <a:lstStyle/>
          <a:p>
            <a:fld id="{C1541129-237D-644D-9E6A-B8D8FC72CE56}" type="slidenum">
              <a:rPr lang="en-AE" smtClean="0"/>
              <a:t>‹#›</a:t>
            </a:fld>
            <a:endParaRPr lang="en-AE"/>
          </a:p>
        </p:txBody>
      </p:sp>
    </p:spTree>
    <p:extLst>
      <p:ext uri="{BB962C8B-B14F-4D97-AF65-F5344CB8AC3E}">
        <p14:creationId xmlns:p14="http://schemas.microsoft.com/office/powerpoint/2010/main" val="4081621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F6E74-1AE9-2721-5C2C-51F0C12C02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7D5C128D-CC50-36EF-8468-031FF55EA06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665C39-F4A7-7E6D-3BEB-C7C32A4CA79A}"/>
              </a:ext>
            </a:extLst>
          </p:cNvPr>
          <p:cNvSpPr>
            <a:spLocks noGrp="1"/>
          </p:cNvSpPr>
          <p:nvPr>
            <p:ph type="dt" sz="half" idx="10"/>
          </p:nvPr>
        </p:nvSpPr>
        <p:spPr/>
        <p:txBody>
          <a:bodyPr/>
          <a:lstStyle/>
          <a:p>
            <a:fld id="{72125730-4FDD-C845-9C4A-071320002E78}" type="datetimeFigureOut">
              <a:rPr lang="en-AE" smtClean="0"/>
              <a:t>13/03/2025</a:t>
            </a:fld>
            <a:endParaRPr lang="en-AE"/>
          </a:p>
        </p:txBody>
      </p:sp>
      <p:sp>
        <p:nvSpPr>
          <p:cNvPr id="5" name="Footer Placeholder 4">
            <a:extLst>
              <a:ext uri="{FF2B5EF4-FFF2-40B4-BE49-F238E27FC236}">
                <a16:creationId xmlns:a16="http://schemas.microsoft.com/office/drawing/2014/main" id="{BA3DE6B3-92A3-A1C0-4764-510511DD443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0958699C-6AA7-0DFD-5331-1CC242AAEA46}"/>
              </a:ext>
            </a:extLst>
          </p:cNvPr>
          <p:cNvSpPr>
            <a:spLocks noGrp="1"/>
          </p:cNvSpPr>
          <p:nvPr>
            <p:ph type="sldNum" sz="quarter" idx="12"/>
          </p:nvPr>
        </p:nvSpPr>
        <p:spPr/>
        <p:txBody>
          <a:bodyPr/>
          <a:lstStyle/>
          <a:p>
            <a:fld id="{C1541129-237D-644D-9E6A-B8D8FC72CE56}" type="slidenum">
              <a:rPr lang="en-AE" smtClean="0"/>
              <a:t>‹#›</a:t>
            </a:fld>
            <a:endParaRPr lang="en-AE"/>
          </a:p>
        </p:txBody>
      </p:sp>
    </p:spTree>
    <p:extLst>
      <p:ext uri="{BB962C8B-B14F-4D97-AF65-F5344CB8AC3E}">
        <p14:creationId xmlns:p14="http://schemas.microsoft.com/office/powerpoint/2010/main" val="3068739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586E8-07AB-BF74-0F30-E6F0B46C1C22}"/>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79676413-F284-3902-BBA8-8B66C0D66E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Content Placeholder 3">
            <a:extLst>
              <a:ext uri="{FF2B5EF4-FFF2-40B4-BE49-F238E27FC236}">
                <a16:creationId xmlns:a16="http://schemas.microsoft.com/office/drawing/2014/main" id="{ABDA6C1B-C89A-23AA-C55B-51EE787658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Date Placeholder 4">
            <a:extLst>
              <a:ext uri="{FF2B5EF4-FFF2-40B4-BE49-F238E27FC236}">
                <a16:creationId xmlns:a16="http://schemas.microsoft.com/office/drawing/2014/main" id="{13C47CF6-F26F-0DB3-8392-C9A4A96C0771}"/>
              </a:ext>
            </a:extLst>
          </p:cNvPr>
          <p:cNvSpPr>
            <a:spLocks noGrp="1"/>
          </p:cNvSpPr>
          <p:nvPr>
            <p:ph type="dt" sz="half" idx="10"/>
          </p:nvPr>
        </p:nvSpPr>
        <p:spPr/>
        <p:txBody>
          <a:bodyPr/>
          <a:lstStyle/>
          <a:p>
            <a:fld id="{72125730-4FDD-C845-9C4A-071320002E78}" type="datetimeFigureOut">
              <a:rPr lang="en-AE" smtClean="0"/>
              <a:t>13/03/2025</a:t>
            </a:fld>
            <a:endParaRPr lang="en-AE"/>
          </a:p>
        </p:txBody>
      </p:sp>
      <p:sp>
        <p:nvSpPr>
          <p:cNvPr id="6" name="Footer Placeholder 5">
            <a:extLst>
              <a:ext uri="{FF2B5EF4-FFF2-40B4-BE49-F238E27FC236}">
                <a16:creationId xmlns:a16="http://schemas.microsoft.com/office/drawing/2014/main" id="{0440CD48-3029-E2FA-730E-4039769F289A}"/>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E800A33B-3999-7501-E72A-A8E351EF486C}"/>
              </a:ext>
            </a:extLst>
          </p:cNvPr>
          <p:cNvSpPr>
            <a:spLocks noGrp="1"/>
          </p:cNvSpPr>
          <p:nvPr>
            <p:ph type="sldNum" sz="quarter" idx="12"/>
          </p:nvPr>
        </p:nvSpPr>
        <p:spPr/>
        <p:txBody>
          <a:bodyPr/>
          <a:lstStyle/>
          <a:p>
            <a:fld id="{C1541129-237D-644D-9E6A-B8D8FC72CE56}" type="slidenum">
              <a:rPr lang="en-AE" smtClean="0"/>
              <a:t>‹#›</a:t>
            </a:fld>
            <a:endParaRPr lang="en-AE"/>
          </a:p>
        </p:txBody>
      </p:sp>
    </p:spTree>
    <p:extLst>
      <p:ext uri="{BB962C8B-B14F-4D97-AF65-F5344CB8AC3E}">
        <p14:creationId xmlns:p14="http://schemas.microsoft.com/office/powerpoint/2010/main" val="3991971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36F1-0A91-D43A-A77D-C3E87EFE81AC}"/>
              </a:ext>
            </a:extLst>
          </p:cNvPr>
          <p:cNvSpPr>
            <a:spLocks noGrp="1"/>
          </p:cNvSpPr>
          <p:nvPr>
            <p:ph type="title"/>
          </p:nvPr>
        </p:nvSpPr>
        <p:spPr>
          <a:xfrm>
            <a:off x="839788" y="365125"/>
            <a:ext cx="10515600" cy="1325563"/>
          </a:xfrm>
        </p:spPr>
        <p:txBody>
          <a:bodyPr/>
          <a:lstStyle/>
          <a:p>
            <a:r>
              <a:rPr lang="en-US"/>
              <a:t>Click to edit Master title style</a:t>
            </a:r>
            <a:endParaRPr lang="en-AE"/>
          </a:p>
        </p:txBody>
      </p:sp>
      <p:sp>
        <p:nvSpPr>
          <p:cNvPr id="3" name="Text Placeholder 2">
            <a:extLst>
              <a:ext uri="{FF2B5EF4-FFF2-40B4-BE49-F238E27FC236}">
                <a16:creationId xmlns:a16="http://schemas.microsoft.com/office/drawing/2014/main" id="{CF2D0D60-8A73-59C8-C844-E2093CBF3D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7A1107-82A8-167B-06AD-6C2F31E8E5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Text Placeholder 4">
            <a:extLst>
              <a:ext uri="{FF2B5EF4-FFF2-40B4-BE49-F238E27FC236}">
                <a16:creationId xmlns:a16="http://schemas.microsoft.com/office/drawing/2014/main" id="{2DED1290-67BB-C516-9313-6D572ED7E5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3F967D-15A3-D3CF-BB23-39B4757EC9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7" name="Date Placeholder 6">
            <a:extLst>
              <a:ext uri="{FF2B5EF4-FFF2-40B4-BE49-F238E27FC236}">
                <a16:creationId xmlns:a16="http://schemas.microsoft.com/office/drawing/2014/main" id="{3D9F07A3-DF48-F198-3DDE-9F01CB814AFD}"/>
              </a:ext>
            </a:extLst>
          </p:cNvPr>
          <p:cNvSpPr>
            <a:spLocks noGrp="1"/>
          </p:cNvSpPr>
          <p:nvPr>
            <p:ph type="dt" sz="half" idx="10"/>
          </p:nvPr>
        </p:nvSpPr>
        <p:spPr/>
        <p:txBody>
          <a:bodyPr/>
          <a:lstStyle/>
          <a:p>
            <a:fld id="{72125730-4FDD-C845-9C4A-071320002E78}" type="datetimeFigureOut">
              <a:rPr lang="en-AE" smtClean="0"/>
              <a:t>13/03/2025</a:t>
            </a:fld>
            <a:endParaRPr lang="en-AE"/>
          </a:p>
        </p:txBody>
      </p:sp>
      <p:sp>
        <p:nvSpPr>
          <p:cNvPr id="8" name="Footer Placeholder 7">
            <a:extLst>
              <a:ext uri="{FF2B5EF4-FFF2-40B4-BE49-F238E27FC236}">
                <a16:creationId xmlns:a16="http://schemas.microsoft.com/office/drawing/2014/main" id="{17396CEA-F92E-49C8-2139-907AE4BC015A}"/>
              </a:ext>
            </a:extLst>
          </p:cNvPr>
          <p:cNvSpPr>
            <a:spLocks noGrp="1"/>
          </p:cNvSpPr>
          <p:nvPr>
            <p:ph type="ftr" sz="quarter" idx="11"/>
          </p:nvPr>
        </p:nvSpPr>
        <p:spPr/>
        <p:txBody>
          <a:bodyPr/>
          <a:lstStyle/>
          <a:p>
            <a:endParaRPr lang="en-AE"/>
          </a:p>
        </p:txBody>
      </p:sp>
      <p:sp>
        <p:nvSpPr>
          <p:cNvPr id="9" name="Slide Number Placeholder 8">
            <a:extLst>
              <a:ext uri="{FF2B5EF4-FFF2-40B4-BE49-F238E27FC236}">
                <a16:creationId xmlns:a16="http://schemas.microsoft.com/office/drawing/2014/main" id="{2F93A23E-60B5-D94A-C408-18AA570F0F08}"/>
              </a:ext>
            </a:extLst>
          </p:cNvPr>
          <p:cNvSpPr>
            <a:spLocks noGrp="1"/>
          </p:cNvSpPr>
          <p:nvPr>
            <p:ph type="sldNum" sz="quarter" idx="12"/>
          </p:nvPr>
        </p:nvSpPr>
        <p:spPr/>
        <p:txBody>
          <a:bodyPr/>
          <a:lstStyle/>
          <a:p>
            <a:fld id="{C1541129-237D-644D-9E6A-B8D8FC72CE56}" type="slidenum">
              <a:rPr lang="en-AE" smtClean="0"/>
              <a:t>‹#›</a:t>
            </a:fld>
            <a:endParaRPr lang="en-AE"/>
          </a:p>
        </p:txBody>
      </p:sp>
    </p:spTree>
    <p:extLst>
      <p:ext uri="{BB962C8B-B14F-4D97-AF65-F5344CB8AC3E}">
        <p14:creationId xmlns:p14="http://schemas.microsoft.com/office/powerpoint/2010/main" val="3695959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9BF64-C498-C0D7-A3C5-760CEEA4A12F}"/>
              </a:ext>
            </a:extLst>
          </p:cNvPr>
          <p:cNvSpPr>
            <a:spLocks noGrp="1"/>
          </p:cNvSpPr>
          <p:nvPr>
            <p:ph type="title"/>
          </p:nvPr>
        </p:nvSpPr>
        <p:spPr/>
        <p:txBody>
          <a:bodyPr/>
          <a:lstStyle/>
          <a:p>
            <a:r>
              <a:rPr lang="en-US"/>
              <a:t>Click to edit Master title style</a:t>
            </a:r>
            <a:endParaRPr lang="en-AE"/>
          </a:p>
        </p:txBody>
      </p:sp>
      <p:sp>
        <p:nvSpPr>
          <p:cNvPr id="3" name="Date Placeholder 2">
            <a:extLst>
              <a:ext uri="{FF2B5EF4-FFF2-40B4-BE49-F238E27FC236}">
                <a16:creationId xmlns:a16="http://schemas.microsoft.com/office/drawing/2014/main" id="{022B95CA-AE11-022A-8F7A-33B242F3C024}"/>
              </a:ext>
            </a:extLst>
          </p:cNvPr>
          <p:cNvSpPr>
            <a:spLocks noGrp="1"/>
          </p:cNvSpPr>
          <p:nvPr>
            <p:ph type="dt" sz="half" idx="10"/>
          </p:nvPr>
        </p:nvSpPr>
        <p:spPr/>
        <p:txBody>
          <a:bodyPr/>
          <a:lstStyle/>
          <a:p>
            <a:fld id="{72125730-4FDD-C845-9C4A-071320002E78}" type="datetimeFigureOut">
              <a:rPr lang="en-AE" smtClean="0"/>
              <a:t>13/03/2025</a:t>
            </a:fld>
            <a:endParaRPr lang="en-AE"/>
          </a:p>
        </p:txBody>
      </p:sp>
      <p:sp>
        <p:nvSpPr>
          <p:cNvPr id="4" name="Footer Placeholder 3">
            <a:extLst>
              <a:ext uri="{FF2B5EF4-FFF2-40B4-BE49-F238E27FC236}">
                <a16:creationId xmlns:a16="http://schemas.microsoft.com/office/drawing/2014/main" id="{79E93DEB-0258-02CC-641C-CD4A6AEF22AC}"/>
              </a:ext>
            </a:extLst>
          </p:cNvPr>
          <p:cNvSpPr>
            <a:spLocks noGrp="1"/>
          </p:cNvSpPr>
          <p:nvPr>
            <p:ph type="ftr" sz="quarter" idx="11"/>
          </p:nvPr>
        </p:nvSpPr>
        <p:spPr/>
        <p:txBody>
          <a:bodyPr/>
          <a:lstStyle/>
          <a:p>
            <a:endParaRPr lang="en-AE"/>
          </a:p>
        </p:txBody>
      </p:sp>
      <p:sp>
        <p:nvSpPr>
          <p:cNvPr id="5" name="Slide Number Placeholder 4">
            <a:extLst>
              <a:ext uri="{FF2B5EF4-FFF2-40B4-BE49-F238E27FC236}">
                <a16:creationId xmlns:a16="http://schemas.microsoft.com/office/drawing/2014/main" id="{5A7DDD12-8DA9-31B5-B184-74ADCA3A6CB2}"/>
              </a:ext>
            </a:extLst>
          </p:cNvPr>
          <p:cNvSpPr>
            <a:spLocks noGrp="1"/>
          </p:cNvSpPr>
          <p:nvPr>
            <p:ph type="sldNum" sz="quarter" idx="12"/>
          </p:nvPr>
        </p:nvSpPr>
        <p:spPr/>
        <p:txBody>
          <a:bodyPr/>
          <a:lstStyle/>
          <a:p>
            <a:fld id="{C1541129-237D-644D-9E6A-B8D8FC72CE56}" type="slidenum">
              <a:rPr lang="en-AE" smtClean="0"/>
              <a:t>‹#›</a:t>
            </a:fld>
            <a:endParaRPr lang="en-AE"/>
          </a:p>
        </p:txBody>
      </p:sp>
    </p:spTree>
    <p:extLst>
      <p:ext uri="{BB962C8B-B14F-4D97-AF65-F5344CB8AC3E}">
        <p14:creationId xmlns:p14="http://schemas.microsoft.com/office/powerpoint/2010/main" val="3636060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14406C-55E0-18AC-2161-FCB07EC3A392}"/>
              </a:ext>
            </a:extLst>
          </p:cNvPr>
          <p:cNvSpPr>
            <a:spLocks noGrp="1"/>
          </p:cNvSpPr>
          <p:nvPr>
            <p:ph type="dt" sz="half" idx="10"/>
          </p:nvPr>
        </p:nvSpPr>
        <p:spPr/>
        <p:txBody>
          <a:bodyPr/>
          <a:lstStyle/>
          <a:p>
            <a:fld id="{72125730-4FDD-C845-9C4A-071320002E78}" type="datetimeFigureOut">
              <a:rPr lang="en-AE" smtClean="0"/>
              <a:t>13/03/2025</a:t>
            </a:fld>
            <a:endParaRPr lang="en-AE"/>
          </a:p>
        </p:txBody>
      </p:sp>
      <p:sp>
        <p:nvSpPr>
          <p:cNvPr id="3" name="Footer Placeholder 2">
            <a:extLst>
              <a:ext uri="{FF2B5EF4-FFF2-40B4-BE49-F238E27FC236}">
                <a16:creationId xmlns:a16="http://schemas.microsoft.com/office/drawing/2014/main" id="{CB54621D-54E1-FB53-2B07-5A58F21C084A}"/>
              </a:ext>
            </a:extLst>
          </p:cNvPr>
          <p:cNvSpPr>
            <a:spLocks noGrp="1"/>
          </p:cNvSpPr>
          <p:nvPr>
            <p:ph type="ftr" sz="quarter" idx="11"/>
          </p:nvPr>
        </p:nvSpPr>
        <p:spPr/>
        <p:txBody>
          <a:bodyPr/>
          <a:lstStyle/>
          <a:p>
            <a:endParaRPr lang="en-AE"/>
          </a:p>
        </p:txBody>
      </p:sp>
      <p:sp>
        <p:nvSpPr>
          <p:cNvPr id="4" name="Slide Number Placeholder 3">
            <a:extLst>
              <a:ext uri="{FF2B5EF4-FFF2-40B4-BE49-F238E27FC236}">
                <a16:creationId xmlns:a16="http://schemas.microsoft.com/office/drawing/2014/main" id="{1815B014-E69A-6D5F-E773-A19766FD2304}"/>
              </a:ext>
            </a:extLst>
          </p:cNvPr>
          <p:cNvSpPr>
            <a:spLocks noGrp="1"/>
          </p:cNvSpPr>
          <p:nvPr>
            <p:ph type="sldNum" sz="quarter" idx="12"/>
          </p:nvPr>
        </p:nvSpPr>
        <p:spPr/>
        <p:txBody>
          <a:bodyPr/>
          <a:lstStyle/>
          <a:p>
            <a:fld id="{C1541129-237D-644D-9E6A-B8D8FC72CE56}" type="slidenum">
              <a:rPr lang="en-AE" smtClean="0"/>
              <a:t>‹#›</a:t>
            </a:fld>
            <a:endParaRPr lang="en-AE"/>
          </a:p>
        </p:txBody>
      </p:sp>
    </p:spTree>
    <p:extLst>
      <p:ext uri="{BB962C8B-B14F-4D97-AF65-F5344CB8AC3E}">
        <p14:creationId xmlns:p14="http://schemas.microsoft.com/office/powerpoint/2010/main" val="589531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D4A46-A02E-0414-5AB8-23C0E8C71F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70EAF2E1-CAC6-0E7C-710C-6BC2293F86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2DA56025-C593-60C2-0A93-D46B50870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367989-79F1-FD63-75F4-A783828E553A}"/>
              </a:ext>
            </a:extLst>
          </p:cNvPr>
          <p:cNvSpPr>
            <a:spLocks noGrp="1"/>
          </p:cNvSpPr>
          <p:nvPr>
            <p:ph type="dt" sz="half" idx="10"/>
          </p:nvPr>
        </p:nvSpPr>
        <p:spPr/>
        <p:txBody>
          <a:bodyPr/>
          <a:lstStyle/>
          <a:p>
            <a:fld id="{72125730-4FDD-C845-9C4A-071320002E78}" type="datetimeFigureOut">
              <a:rPr lang="en-AE" smtClean="0"/>
              <a:t>13/03/2025</a:t>
            </a:fld>
            <a:endParaRPr lang="en-AE"/>
          </a:p>
        </p:txBody>
      </p:sp>
      <p:sp>
        <p:nvSpPr>
          <p:cNvPr id="6" name="Footer Placeholder 5">
            <a:extLst>
              <a:ext uri="{FF2B5EF4-FFF2-40B4-BE49-F238E27FC236}">
                <a16:creationId xmlns:a16="http://schemas.microsoft.com/office/drawing/2014/main" id="{515270F5-28F4-03B7-82A1-37D43F09CCD0}"/>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4F359915-6C83-79D6-A952-2033C05E9923}"/>
              </a:ext>
            </a:extLst>
          </p:cNvPr>
          <p:cNvSpPr>
            <a:spLocks noGrp="1"/>
          </p:cNvSpPr>
          <p:nvPr>
            <p:ph type="sldNum" sz="quarter" idx="12"/>
          </p:nvPr>
        </p:nvSpPr>
        <p:spPr/>
        <p:txBody>
          <a:bodyPr/>
          <a:lstStyle/>
          <a:p>
            <a:fld id="{C1541129-237D-644D-9E6A-B8D8FC72CE56}" type="slidenum">
              <a:rPr lang="en-AE" smtClean="0"/>
              <a:t>‹#›</a:t>
            </a:fld>
            <a:endParaRPr lang="en-AE"/>
          </a:p>
        </p:txBody>
      </p:sp>
    </p:spTree>
    <p:extLst>
      <p:ext uri="{BB962C8B-B14F-4D97-AF65-F5344CB8AC3E}">
        <p14:creationId xmlns:p14="http://schemas.microsoft.com/office/powerpoint/2010/main" val="1456698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90CE-ACF9-08BD-C067-B20AE6598D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A7F8B16C-9148-DDF0-B4E2-926F2FD06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B381C369-F64E-E904-1956-2C1BDA4691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7B806F-D434-E50C-6916-D0ACAE8ADA94}"/>
              </a:ext>
            </a:extLst>
          </p:cNvPr>
          <p:cNvSpPr>
            <a:spLocks noGrp="1"/>
          </p:cNvSpPr>
          <p:nvPr>
            <p:ph type="dt" sz="half" idx="10"/>
          </p:nvPr>
        </p:nvSpPr>
        <p:spPr/>
        <p:txBody>
          <a:bodyPr/>
          <a:lstStyle/>
          <a:p>
            <a:fld id="{72125730-4FDD-C845-9C4A-071320002E78}" type="datetimeFigureOut">
              <a:rPr lang="en-AE" smtClean="0"/>
              <a:t>13/03/2025</a:t>
            </a:fld>
            <a:endParaRPr lang="en-AE"/>
          </a:p>
        </p:txBody>
      </p:sp>
      <p:sp>
        <p:nvSpPr>
          <p:cNvPr id="6" name="Footer Placeholder 5">
            <a:extLst>
              <a:ext uri="{FF2B5EF4-FFF2-40B4-BE49-F238E27FC236}">
                <a16:creationId xmlns:a16="http://schemas.microsoft.com/office/drawing/2014/main" id="{F1EC22B1-1408-6FB4-6C27-1971420CB7DC}"/>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C6554C80-19C7-FE64-2624-2893A7E91DC2}"/>
              </a:ext>
            </a:extLst>
          </p:cNvPr>
          <p:cNvSpPr>
            <a:spLocks noGrp="1"/>
          </p:cNvSpPr>
          <p:nvPr>
            <p:ph type="sldNum" sz="quarter" idx="12"/>
          </p:nvPr>
        </p:nvSpPr>
        <p:spPr/>
        <p:txBody>
          <a:bodyPr/>
          <a:lstStyle/>
          <a:p>
            <a:fld id="{C1541129-237D-644D-9E6A-B8D8FC72CE56}" type="slidenum">
              <a:rPr lang="en-AE" smtClean="0"/>
              <a:t>‹#›</a:t>
            </a:fld>
            <a:endParaRPr lang="en-AE"/>
          </a:p>
        </p:txBody>
      </p:sp>
    </p:spTree>
    <p:extLst>
      <p:ext uri="{BB962C8B-B14F-4D97-AF65-F5344CB8AC3E}">
        <p14:creationId xmlns:p14="http://schemas.microsoft.com/office/powerpoint/2010/main" val="2792565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368ECA-6F45-1402-894C-CD93E6650B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E"/>
          </a:p>
        </p:txBody>
      </p:sp>
      <p:sp>
        <p:nvSpPr>
          <p:cNvPr id="3" name="Text Placeholder 2">
            <a:extLst>
              <a:ext uri="{FF2B5EF4-FFF2-40B4-BE49-F238E27FC236}">
                <a16:creationId xmlns:a16="http://schemas.microsoft.com/office/drawing/2014/main" id="{1C07AA4B-1DFB-9382-C99D-3460FD710D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24F34AEB-4B7F-0B21-AB1B-8ED90E7606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2125730-4FDD-C845-9C4A-071320002E78}" type="datetimeFigureOut">
              <a:rPr lang="en-AE" smtClean="0"/>
              <a:t>13/03/2025</a:t>
            </a:fld>
            <a:endParaRPr lang="en-AE"/>
          </a:p>
        </p:txBody>
      </p:sp>
      <p:sp>
        <p:nvSpPr>
          <p:cNvPr id="5" name="Footer Placeholder 4">
            <a:extLst>
              <a:ext uri="{FF2B5EF4-FFF2-40B4-BE49-F238E27FC236}">
                <a16:creationId xmlns:a16="http://schemas.microsoft.com/office/drawing/2014/main" id="{D78C637C-6497-D102-E73B-A19605EBAA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E"/>
          </a:p>
        </p:txBody>
      </p:sp>
      <p:sp>
        <p:nvSpPr>
          <p:cNvPr id="6" name="Slide Number Placeholder 5">
            <a:extLst>
              <a:ext uri="{FF2B5EF4-FFF2-40B4-BE49-F238E27FC236}">
                <a16:creationId xmlns:a16="http://schemas.microsoft.com/office/drawing/2014/main" id="{0A3F459B-6316-644D-D107-173A1EAFC1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1541129-237D-644D-9E6A-B8D8FC72CE56}" type="slidenum">
              <a:rPr lang="en-AE" smtClean="0"/>
              <a:t>‹#›</a:t>
            </a:fld>
            <a:endParaRPr lang="en-AE"/>
          </a:p>
        </p:txBody>
      </p:sp>
    </p:spTree>
    <p:extLst>
      <p:ext uri="{BB962C8B-B14F-4D97-AF65-F5344CB8AC3E}">
        <p14:creationId xmlns:p14="http://schemas.microsoft.com/office/powerpoint/2010/main" val="3328977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stacks of coins&#10;&#10;AI-generated content may be incorrect.">
            <a:extLst>
              <a:ext uri="{FF2B5EF4-FFF2-40B4-BE49-F238E27FC236}">
                <a16:creationId xmlns:a16="http://schemas.microsoft.com/office/drawing/2014/main" id="{62000E3E-EE03-5665-CC8C-2AC244C698BA}"/>
              </a:ext>
            </a:extLst>
          </p:cNvPr>
          <p:cNvPicPr>
            <a:picLocks noChangeAspect="1"/>
          </p:cNvPicPr>
          <p:nvPr/>
        </p:nvPicPr>
        <p:blipFill>
          <a:blip r:embed="rId3"/>
          <a:srcRect l="12428" t="9091" r="29256" b="1"/>
          <a:stretch/>
        </p:blipFill>
        <p:spPr>
          <a:xfrm>
            <a:off x="3523488" y="10"/>
            <a:ext cx="8668512" cy="6857990"/>
          </a:xfrm>
          <a:prstGeom prst="rect">
            <a:avLst/>
          </a:prstGeom>
        </p:spPr>
      </p:pic>
      <p:sp>
        <p:nvSpPr>
          <p:cNvPr id="46" name="Rectangle 4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19091ACB-C9AF-7C66-8196-1D97002382DE}"/>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SALARY RANGE PREDICTION</a:t>
            </a:r>
          </a:p>
        </p:txBody>
      </p:sp>
      <p:sp>
        <p:nvSpPr>
          <p:cNvPr id="17" name="TextBox 16">
            <a:extLst>
              <a:ext uri="{FF2B5EF4-FFF2-40B4-BE49-F238E27FC236}">
                <a16:creationId xmlns:a16="http://schemas.microsoft.com/office/drawing/2014/main" id="{306CFEA9-44D4-ED25-4F95-7E24F64B8EDA}"/>
              </a:ext>
            </a:extLst>
          </p:cNvPr>
          <p:cNvSpPr txBox="1"/>
          <p:nvPr/>
        </p:nvSpPr>
        <p:spPr>
          <a:xfrm>
            <a:off x="477980" y="4872922"/>
            <a:ext cx="4023359" cy="1208141"/>
          </a:xfrm>
          <a:prstGeom prst="rect">
            <a:avLst/>
          </a:prstGeom>
        </p:spPr>
        <p:txBody>
          <a:bodyPr vert="horz" lIns="91440" tIns="45720" rIns="91440" bIns="45720" rtlCol="0">
            <a:normAutofit/>
          </a:bodyPr>
          <a:lstStyle/>
          <a:p>
            <a:pPr>
              <a:lnSpc>
                <a:spcPct val="90000"/>
              </a:lnSpc>
              <a:spcBef>
                <a:spcPts val="1000"/>
              </a:spcBef>
            </a:pPr>
            <a:r>
              <a:rPr lang="en-US" sz="2000"/>
              <a:t>By: ARIES DIMAANO</a:t>
            </a:r>
          </a:p>
        </p:txBody>
      </p:sp>
      <p:sp>
        <p:nvSpPr>
          <p:cNvPr id="48" name="Rectangle 4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0" name="Rectangle 4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209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40749E18-17D6-92DE-A9EE-37EB79CFB5F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1B0599F-4779-19B9-10F1-0D3311266A36}"/>
              </a:ext>
            </a:extLst>
          </p:cNvPr>
          <p:cNvSpPr txBox="1"/>
          <p:nvPr/>
        </p:nvSpPr>
        <p:spPr>
          <a:xfrm>
            <a:off x="498762" y="498764"/>
            <a:ext cx="6973753"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Exploratory Data Analysis</a:t>
            </a:r>
          </a:p>
        </p:txBody>
      </p:sp>
      <p:pic>
        <p:nvPicPr>
          <p:cNvPr id="4098" name="Picture 2">
            <a:extLst>
              <a:ext uri="{FF2B5EF4-FFF2-40B4-BE49-F238E27FC236}">
                <a16:creationId xmlns:a16="http://schemas.microsoft.com/office/drawing/2014/main" id="{77A7FFB9-531B-A72E-FC7E-8A6FCF5594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537" r="257" b="71935"/>
          <a:stretch/>
        </p:blipFill>
        <p:spPr bwMode="auto">
          <a:xfrm>
            <a:off x="1459500" y="1145095"/>
            <a:ext cx="9273000" cy="46704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0F9F879-BFD8-C3E8-D678-57C70518B18C}"/>
              </a:ext>
            </a:extLst>
          </p:cNvPr>
          <p:cNvSpPr txBox="1"/>
          <p:nvPr/>
        </p:nvSpPr>
        <p:spPr>
          <a:xfrm>
            <a:off x="2866744" y="5938622"/>
            <a:ext cx="6458512" cy="523220"/>
          </a:xfrm>
          <a:prstGeom prst="rect">
            <a:avLst/>
          </a:prstGeom>
          <a:noFill/>
        </p:spPr>
        <p:txBody>
          <a:bodyPr wrap="square" rtlCol="0">
            <a:spAutoFit/>
          </a:bodyPr>
          <a:lstStyle/>
          <a:p>
            <a:pPr algn="just">
              <a:spcAft>
                <a:spcPts val="450"/>
              </a:spcAft>
            </a:pPr>
            <a:r>
              <a:rPr lang="en-US" sz="2800" b="1" dirty="0">
                <a:latin typeface="Arial" panose="020B0604020202020204" pitchFamily="34" charset="0"/>
                <a:cs typeface="Arial" panose="020B0604020202020204" pitchFamily="34" charset="0"/>
              </a:rPr>
              <a:t>Box Plots for Salary by Job Category</a:t>
            </a:r>
            <a:endParaRPr lang="en-US" sz="2800" b="1"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5999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573A2395-CA18-897A-2043-47A2A83029A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ED861F5-C544-2ABD-BA2A-32D7188B71F8}"/>
              </a:ext>
            </a:extLst>
          </p:cNvPr>
          <p:cNvSpPr txBox="1"/>
          <p:nvPr/>
        </p:nvSpPr>
        <p:spPr>
          <a:xfrm>
            <a:off x="498762" y="498764"/>
            <a:ext cx="6747611"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Exploratory Data Analysis</a:t>
            </a:r>
          </a:p>
        </p:txBody>
      </p:sp>
      <p:sp>
        <p:nvSpPr>
          <p:cNvPr id="3" name="TextBox 2">
            <a:extLst>
              <a:ext uri="{FF2B5EF4-FFF2-40B4-BE49-F238E27FC236}">
                <a16:creationId xmlns:a16="http://schemas.microsoft.com/office/drawing/2014/main" id="{0389CF1D-BF73-6042-54BF-5822AF8A8286}"/>
              </a:ext>
            </a:extLst>
          </p:cNvPr>
          <p:cNvSpPr txBox="1"/>
          <p:nvPr/>
        </p:nvSpPr>
        <p:spPr>
          <a:xfrm>
            <a:off x="879231" y="1571877"/>
            <a:ext cx="10433538" cy="2246769"/>
          </a:xfrm>
          <a:prstGeom prst="rect">
            <a:avLst/>
          </a:prstGeom>
          <a:noFill/>
        </p:spPr>
        <p:txBody>
          <a:bodyPr wrap="square" rtlCol="0">
            <a:spAutoFit/>
          </a:bodyPr>
          <a:lstStyle/>
          <a:p>
            <a:pPr algn="just"/>
            <a:r>
              <a:rPr lang="en-US" sz="2800" dirty="0">
                <a:latin typeface="Arial" panose="020B0604020202020204" pitchFamily="34" charset="0"/>
                <a:cs typeface="Arial" panose="020B0604020202020204" pitchFamily="34" charset="0"/>
              </a:rPr>
              <a:t>The box plot shows significant variation in salary ranges across different </a:t>
            </a:r>
            <a:r>
              <a:rPr lang="en-US" sz="2800" b="1" dirty="0">
                <a:latin typeface="Arial" panose="020B0604020202020204" pitchFamily="34" charset="0"/>
                <a:cs typeface="Arial" panose="020B0604020202020204" pitchFamily="34" charset="0"/>
              </a:rPr>
              <a:t>job categories</a:t>
            </a:r>
            <a:r>
              <a:rPr lang="en-US" sz="2800" dirty="0">
                <a:latin typeface="Arial" panose="020B0604020202020204" pitchFamily="34" charset="0"/>
                <a:cs typeface="Arial" panose="020B0604020202020204" pitchFamily="34" charset="0"/>
              </a:rPr>
              <a:t>. Some categories exhibit wider salary ranges and more outliers, indicating diverse roles and experience levels within those categories. Others have narrower ranges, suggesting more standardized pay structures. </a:t>
            </a:r>
            <a:endParaRPr lang="en-AE"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1217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BCA04894-FBC7-333E-7303-E31FBC3BA69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F60FC404-13B0-59FC-0987-1314D14212C1}"/>
              </a:ext>
            </a:extLst>
          </p:cNvPr>
          <p:cNvSpPr txBox="1"/>
          <p:nvPr/>
        </p:nvSpPr>
        <p:spPr>
          <a:xfrm>
            <a:off x="498762" y="498764"/>
            <a:ext cx="6973753"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Exploratory Data Analysis</a:t>
            </a:r>
          </a:p>
        </p:txBody>
      </p:sp>
      <p:pic>
        <p:nvPicPr>
          <p:cNvPr id="6146" name="Picture 2">
            <a:extLst>
              <a:ext uri="{FF2B5EF4-FFF2-40B4-BE49-F238E27FC236}">
                <a16:creationId xmlns:a16="http://schemas.microsoft.com/office/drawing/2014/main" id="{96692FA0-CCA2-0725-5995-402319288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706" y="1339639"/>
            <a:ext cx="11326586" cy="39171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6151F85-CDD8-A1D5-6FD7-136CCA10FBFB}"/>
              </a:ext>
            </a:extLst>
          </p:cNvPr>
          <p:cNvSpPr txBox="1"/>
          <p:nvPr/>
        </p:nvSpPr>
        <p:spPr>
          <a:xfrm>
            <a:off x="3203555" y="5357510"/>
            <a:ext cx="5784887" cy="523220"/>
          </a:xfrm>
          <a:prstGeom prst="rect">
            <a:avLst/>
          </a:prstGeom>
          <a:noFill/>
        </p:spPr>
        <p:txBody>
          <a:bodyPr wrap="square" rtlCol="0">
            <a:spAutoFit/>
          </a:bodyPr>
          <a:lstStyle/>
          <a:p>
            <a:pPr algn="just">
              <a:spcAft>
                <a:spcPts val="450"/>
              </a:spcAft>
            </a:pPr>
            <a:r>
              <a:rPr lang="en-US" sz="2800" b="1" dirty="0">
                <a:latin typeface="Arial" panose="020B0604020202020204" pitchFamily="34" charset="0"/>
                <a:cs typeface="Arial" panose="020B0604020202020204" pitchFamily="34" charset="0"/>
              </a:rPr>
              <a:t>Bar chart for Job Title Frequency</a:t>
            </a:r>
            <a:endParaRPr lang="en-US" sz="2800" b="1"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9280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BDF1895A-38B1-4949-E07B-1C7A955508B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04CB23C-6BA6-B112-B775-C8DE58B19531}"/>
              </a:ext>
            </a:extLst>
          </p:cNvPr>
          <p:cNvSpPr txBox="1"/>
          <p:nvPr/>
        </p:nvSpPr>
        <p:spPr>
          <a:xfrm>
            <a:off x="498762" y="498764"/>
            <a:ext cx="6747611"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Exploratory Data Analysis</a:t>
            </a:r>
          </a:p>
        </p:txBody>
      </p:sp>
      <p:sp>
        <p:nvSpPr>
          <p:cNvPr id="3" name="TextBox 2">
            <a:extLst>
              <a:ext uri="{FF2B5EF4-FFF2-40B4-BE49-F238E27FC236}">
                <a16:creationId xmlns:a16="http://schemas.microsoft.com/office/drawing/2014/main" id="{0A753D07-C50F-47F0-3EFB-336603641A9A}"/>
              </a:ext>
            </a:extLst>
          </p:cNvPr>
          <p:cNvSpPr txBox="1"/>
          <p:nvPr/>
        </p:nvSpPr>
        <p:spPr>
          <a:xfrm>
            <a:off x="628649" y="1395130"/>
            <a:ext cx="10934702" cy="3108543"/>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	The bar chart highlights the top 20 most frequent job titles. </a:t>
            </a:r>
            <a:r>
              <a:rPr lang="en-US" sz="2800" b="1" dirty="0">
                <a:latin typeface="Arial" panose="020B0604020202020204" pitchFamily="34" charset="0"/>
                <a:cs typeface="Arial" panose="020B0604020202020204" pitchFamily="34" charset="0"/>
              </a:rPr>
              <a:t>"Project Manager"</a:t>
            </a:r>
            <a:r>
              <a:rPr lang="en-US" sz="2800" dirty="0">
                <a:latin typeface="Arial" panose="020B0604020202020204" pitchFamily="34" charset="0"/>
                <a:cs typeface="Arial" panose="020B0604020202020204" pitchFamily="34" charset="0"/>
              </a:rPr>
              <a:t> appears most frequently, followed closely by </a:t>
            </a:r>
            <a:r>
              <a:rPr lang="en-US" sz="2800" b="1" dirty="0">
                <a:latin typeface="Arial" panose="020B0604020202020204" pitchFamily="34" charset="0"/>
                <a:cs typeface="Arial" panose="020B0604020202020204" pitchFamily="34" charset="0"/>
              </a:rPr>
              <a:t>"Case Management Supervisor"</a:t>
            </a:r>
            <a:r>
              <a:rPr lang="en-US" sz="2800" dirty="0">
                <a:latin typeface="Arial" panose="020B0604020202020204" pitchFamily="34" charset="0"/>
                <a:cs typeface="Arial" panose="020B0604020202020204" pitchFamily="34" charset="0"/>
              </a:rPr>
              <a:t> and </a:t>
            </a:r>
            <a:r>
              <a:rPr lang="en-US" sz="2800" b="1" dirty="0">
                <a:latin typeface="Arial" panose="020B0604020202020204" pitchFamily="34" charset="0"/>
                <a:cs typeface="Arial" panose="020B0604020202020204" pitchFamily="34" charset="0"/>
              </a:rPr>
              <a:t>"Accountable Manager"</a:t>
            </a:r>
            <a:r>
              <a:rPr lang="en-US" sz="2800" dirty="0">
                <a:latin typeface="Arial" panose="020B0604020202020204" pitchFamily="34" charset="0"/>
                <a:cs typeface="Arial" panose="020B0604020202020204" pitchFamily="34" charset="0"/>
              </a:rPr>
              <a:t>. Roles related to project management and supervisory positions dominate the list, suggesting a higher demand for leadership and managerial roles. This distribution provides valuable insights for focusing predictive efforts on the most common job titles.</a:t>
            </a:r>
            <a:endParaRPr lang="en-US"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9260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3E9AC7B1-F10D-712A-0FF3-FADDD381AFF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8D3B8BB-1FB2-4E2E-D743-9F8CAB9B35B0}"/>
              </a:ext>
            </a:extLst>
          </p:cNvPr>
          <p:cNvSpPr txBox="1"/>
          <p:nvPr/>
        </p:nvSpPr>
        <p:spPr>
          <a:xfrm>
            <a:off x="498762" y="498764"/>
            <a:ext cx="7065819"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Exploratory Data Analysis</a:t>
            </a:r>
          </a:p>
        </p:txBody>
      </p:sp>
      <p:pic>
        <p:nvPicPr>
          <p:cNvPr id="7170" name="Picture 2">
            <a:extLst>
              <a:ext uri="{FF2B5EF4-FFF2-40B4-BE49-F238E27FC236}">
                <a16:creationId xmlns:a16="http://schemas.microsoft.com/office/drawing/2014/main" id="{288952A6-6033-A042-8A02-238ACF0F0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5339" y="1145095"/>
            <a:ext cx="8241322" cy="5140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616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D134761A-A610-FCAE-F4A9-0F4D028CD0F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AB9F87D-CC30-BD2C-3124-E446BDE65B46}"/>
              </a:ext>
            </a:extLst>
          </p:cNvPr>
          <p:cNvSpPr txBox="1"/>
          <p:nvPr/>
        </p:nvSpPr>
        <p:spPr>
          <a:xfrm>
            <a:off x="498762" y="498764"/>
            <a:ext cx="7065819"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Exploratory Data Analysis</a:t>
            </a:r>
          </a:p>
        </p:txBody>
      </p:sp>
      <p:sp>
        <p:nvSpPr>
          <p:cNvPr id="3" name="TextBox 2">
            <a:extLst>
              <a:ext uri="{FF2B5EF4-FFF2-40B4-BE49-F238E27FC236}">
                <a16:creationId xmlns:a16="http://schemas.microsoft.com/office/drawing/2014/main" id="{18FFE2B6-A1CC-550C-0B11-229A40FE4BA8}"/>
              </a:ext>
            </a:extLst>
          </p:cNvPr>
          <p:cNvSpPr txBox="1"/>
          <p:nvPr/>
        </p:nvSpPr>
        <p:spPr>
          <a:xfrm>
            <a:off x="719234" y="1391279"/>
            <a:ext cx="10753531" cy="3539430"/>
          </a:xfrm>
          <a:prstGeom prst="rect">
            <a:avLst/>
          </a:prstGeom>
          <a:noFill/>
        </p:spPr>
        <p:txBody>
          <a:bodyPr wrap="square" rtlCol="0">
            <a:spAutoFit/>
          </a:bodyPr>
          <a:lstStyle/>
          <a:p>
            <a:pPr algn="just"/>
            <a:r>
              <a:rPr lang="en-US" sz="2800" dirty="0">
                <a:latin typeface="Arial" panose="020B0604020202020204" pitchFamily="34" charset="0"/>
                <a:cs typeface="Arial" panose="020B0604020202020204" pitchFamily="34" charset="0"/>
              </a:rPr>
              <a:t>The stacked line chart shows a clear positive correlation between job level and salary range. As the level increases, both minimum and maximum salaries generally rise, indicating that higher levels are associated with higher pay. A significant jump in salaries is observed between levels </a:t>
            </a:r>
            <a:r>
              <a:rPr lang="en-US" sz="2800" b="1" dirty="0">
                <a:latin typeface="Arial" panose="020B0604020202020204" pitchFamily="34" charset="0"/>
                <a:cs typeface="Arial" panose="020B0604020202020204" pitchFamily="34" charset="0"/>
              </a:rPr>
              <a:t>6 and 7</a:t>
            </a:r>
            <a:r>
              <a:rPr lang="en-US" sz="2800" dirty="0">
                <a:latin typeface="Arial" panose="020B0604020202020204" pitchFamily="34" charset="0"/>
                <a:cs typeface="Arial" panose="020B0604020202020204" pitchFamily="34" charset="0"/>
              </a:rPr>
              <a:t>, suggesting a possible promotion or role transition point. The maximum salary line consistently stays above the minimum, highlighting the widening salary gap at higher levels.</a:t>
            </a:r>
          </a:p>
        </p:txBody>
      </p:sp>
    </p:spTree>
    <p:extLst>
      <p:ext uri="{BB962C8B-B14F-4D97-AF65-F5344CB8AC3E}">
        <p14:creationId xmlns:p14="http://schemas.microsoft.com/office/powerpoint/2010/main" val="405810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41802E2C-197D-905B-DD07-C7E6D24B399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455097A-0B41-D3C6-0994-6FD3FB541DF1}"/>
              </a:ext>
            </a:extLst>
          </p:cNvPr>
          <p:cNvSpPr txBox="1"/>
          <p:nvPr/>
        </p:nvSpPr>
        <p:spPr>
          <a:xfrm>
            <a:off x="498762" y="498764"/>
            <a:ext cx="7065819"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Exploratory Data Analysis</a:t>
            </a:r>
          </a:p>
        </p:txBody>
      </p:sp>
      <p:pic>
        <p:nvPicPr>
          <p:cNvPr id="8194" name="Picture 2">
            <a:extLst>
              <a:ext uri="{FF2B5EF4-FFF2-40B4-BE49-F238E27FC236}">
                <a16:creationId xmlns:a16="http://schemas.microsoft.com/office/drawing/2014/main" id="{D3DD7118-9CAB-3570-9FE8-7C93B7E99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055" y="1145095"/>
            <a:ext cx="7799890" cy="4865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032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1084FAFA-66E7-5F02-5097-B4914282B291}"/>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6DF1549-0A01-4265-F0FA-1F262B1DCA69}"/>
              </a:ext>
            </a:extLst>
          </p:cNvPr>
          <p:cNvSpPr txBox="1"/>
          <p:nvPr/>
        </p:nvSpPr>
        <p:spPr>
          <a:xfrm>
            <a:off x="498762" y="498764"/>
            <a:ext cx="7065819"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Exploratory Data Analysis</a:t>
            </a:r>
          </a:p>
        </p:txBody>
      </p:sp>
      <p:sp>
        <p:nvSpPr>
          <p:cNvPr id="3" name="TextBox 2">
            <a:extLst>
              <a:ext uri="{FF2B5EF4-FFF2-40B4-BE49-F238E27FC236}">
                <a16:creationId xmlns:a16="http://schemas.microsoft.com/office/drawing/2014/main" id="{3E4EE1F6-AE53-9BA6-DCB8-7B08C2F85B43}"/>
              </a:ext>
            </a:extLst>
          </p:cNvPr>
          <p:cNvSpPr txBox="1"/>
          <p:nvPr/>
        </p:nvSpPr>
        <p:spPr>
          <a:xfrm>
            <a:off x="719234" y="1391279"/>
            <a:ext cx="10753531" cy="3108543"/>
          </a:xfrm>
          <a:prstGeom prst="rect">
            <a:avLst/>
          </a:prstGeom>
          <a:noFill/>
        </p:spPr>
        <p:txBody>
          <a:bodyPr wrap="square" rtlCol="0">
            <a:spAutoFit/>
          </a:bodyPr>
          <a:lstStyle/>
          <a:p>
            <a:pPr algn="just"/>
            <a:r>
              <a:rPr lang="en-US" sz="2800" dirty="0">
                <a:latin typeface="Arial" panose="020B0604020202020204" pitchFamily="34" charset="0"/>
                <a:cs typeface="Arial" panose="020B0604020202020204" pitchFamily="34" charset="0"/>
              </a:rPr>
              <a:t>The stacked line chart shows a clear upward trend in both minimum and maximum salaries as career levels progress. Each increase in career level corresponds to a notable rise in salary, with the gap between minimum and maximum salaries widening at higher levels. This indicates that advancing through career levels offers greater earning potential and variability, emphasizing the value of career progression in achieving higher salary ranges.</a:t>
            </a:r>
          </a:p>
        </p:txBody>
      </p:sp>
    </p:spTree>
    <p:extLst>
      <p:ext uri="{BB962C8B-B14F-4D97-AF65-F5344CB8AC3E}">
        <p14:creationId xmlns:p14="http://schemas.microsoft.com/office/powerpoint/2010/main" val="1821598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97D8C8BE-8F81-CB5D-26B5-3C5F3C04B7C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393F9FC-B2CC-431F-CA56-2CD61CF06133}"/>
              </a:ext>
            </a:extLst>
          </p:cNvPr>
          <p:cNvSpPr txBox="1"/>
          <p:nvPr/>
        </p:nvSpPr>
        <p:spPr>
          <a:xfrm>
            <a:off x="498762" y="498764"/>
            <a:ext cx="7065819"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Exploratory Data Analysis</a:t>
            </a:r>
          </a:p>
        </p:txBody>
      </p:sp>
      <p:pic>
        <p:nvPicPr>
          <p:cNvPr id="9218" name="Picture 2">
            <a:extLst>
              <a:ext uri="{FF2B5EF4-FFF2-40B4-BE49-F238E27FC236}">
                <a16:creationId xmlns:a16="http://schemas.microsoft.com/office/drawing/2014/main" id="{97B7EC63-65DB-0836-CA8E-F969AA718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3778" y="1145095"/>
            <a:ext cx="7704443" cy="481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579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16B54764-F209-7818-02A9-20733D8FAD3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10DA0BE-8DEC-DD1F-56C9-CE0176C843A7}"/>
              </a:ext>
            </a:extLst>
          </p:cNvPr>
          <p:cNvSpPr txBox="1"/>
          <p:nvPr/>
        </p:nvSpPr>
        <p:spPr>
          <a:xfrm>
            <a:off x="498762" y="498764"/>
            <a:ext cx="7065819"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Exploratory Data Analysis</a:t>
            </a:r>
          </a:p>
        </p:txBody>
      </p:sp>
      <p:sp>
        <p:nvSpPr>
          <p:cNvPr id="3" name="TextBox 2">
            <a:extLst>
              <a:ext uri="{FF2B5EF4-FFF2-40B4-BE49-F238E27FC236}">
                <a16:creationId xmlns:a16="http://schemas.microsoft.com/office/drawing/2014/main" id="{EABB832F-BCAC-B0BB-967F-A5895C0498BE}"/>
              </a:ext>
            </a:extLst>
          </p:cNvPr>
          <p:cNvSpPr txBox="1"/>
          <p:nvPr/>
        </p:nvSpPr>
        <p:spPr>
          <a:xfrm>
            <a:off x="719234" y="1443841"/>
            <a:ext cx="10753531" cy="3970318"/>
          </a:xfrm>
          <a:prstGeom prst="rect">
            <a:avLst/>
          </a:prstGeom>
          <a:noFill/>
        </p:spPr>
        <p:txBody>
          <a:bodyPr wrap="square" rtlCol="0">
            <a:spAutoFit/>
          </a:bodyPr>
          <a:lstStyle/>
          <a:p>
            <a:pPr algn="just">
              <a:spcAft>
                <a:spcPts val="450"/>
              </a:spcAft>
            </a:pPr>
            <a:r>
              <a:rPr lang="en-US" sz="2800" dirty="0">
                <a:latin typeface="Arial" panose="020B0604020202020204" pitchFamily="34" charset="0"/>
                <a:cs typeface="Arial" panose="020B0604020202020204" pitchFamily="34" charset="0"/>
              </a:rPr>
              <a:t>The stacked line chart shows an overall increasing trend in salary with experience, though with some fluctuations. Both minimum and maximum salaries drop at </a:t>
            </a:r>
            <a:r>
              <a:rPr lang="en-US" sz="2800" b="1" dirty="0">
                <a:latin typeface="Arial" panose="020B0604020202020204" pitchFamily="34" charset="0"/>
                <a:cs typeface="Arial" panose="020B0604020202020204" pitchFamily="34" charset="0"/>
              </a:rPr>
              <a:t>1 year</a:t>
            </a:r>
            <a:r>
              <a:rPr lang="en-US" sz="2800" dirty="0">
                <a:latin typeface="Arial" panose="020B0604020202020204" pitchFamily="34" charset="0"/>
                <a:cs typeface="Arial" panose="020B0604020202020204" pitchFamily="34" charset="0"/>
              </a:rPr>
              <a:t> of experience but steadily rise afterward, peaking around </a:t>
            </a:r>
            <a:r>
              <a:rPr lang="en-US" sz="2800" b="1" dirty="0">
                <a:latin typeface="Arial" panose="020B0604020202020204" pitchFamily="34" charset="0"/>
                <a:cs typeface="Arial" panose="020B0604020202020204" pitchFamily="34" charset="0"/>
              </a:rPr>
              <a:t>3-6 years</a:t>
            </a:r>
            <a:r>
              <a:rPr lang="en-US" sz="2800" dirty="0">
                <a:latin typeface="Arial" panose="020B0604020202020204" pitchFamily="34" charset="0"/>
                <a:cs typeface="Arial" panose="020B0604020202020204" pitchFamily="34" charset="0"/>
              </a:rPr>
              <a:t>. The maximum salary range shows a sharper increase, particularly for those with </a:t>
            </a:r>
            <a:r>
              <a:rPr lang="en-US" sz="2800" b="1" dirty="0">
                <a:latin typeface="Arial" panose="020B0604020202020204" pitchFamily="34" charset="0"/>
                <a:cs typeface="Arial" panose="020B0604020202020204" pitchFamily="34" charset="0"/>
              </a:rPr>
              <a:t>10 years of experience</a:t>
            </a:r>
            <a:r>
              <a:rPr lang="en-US" sz="2800" dirty="0">
                <a:latin typeface="Arial" panose="020B0604020202020204" pitchFamily="34" charset="0"/>
                <a:cs typeface="Arial" panose="020B0604020202020204" pitchFamily="34" charset="0"/>
              </a:rPr>
              <a:t>, indicating higher earning potential for seasoned professionals. However, the decline in minimum salary for higher experience levels suggests variability in job roles or negotiation factors.</a:t>
            </a:r>
            <a:endParaRPr lang="en-US" sz="28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0421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64C67F9-0FC3-3645-7901-F15C12210BEE}"/>
              </a:ext>
            </a:extLst>
          </p:cNvPr>
          <p:cNvSpPr txBox="1"/>
          <p:nvPr/>
        </p:nvSpPr>
        <p:spPr>
          <a:xfrm>
            <a:off x="256309" y="510487"/>
            <a:ext cx="3158836"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Introduction</a:t>
            </a:r>
          </a:p>
        </p:txBody>
      </p:sp>
      <p:sp>
        <p:nvSpPr>
          <p:cNvPr id="18" name="TextBox 17">
            <a:extLst>
              <a:ext uri="{FF2B5EF4-FFF2-40B4-BE49-F238E27FC236}">
                <a16:creationId xmlns:a16="http://schemas.microsoft.com/office/drawing/2014/main" id="{4F92C91D-2D58-9655-4AF1-10CBFA2DB3ED}"/>
              </a:ext>
            </a:extLst>
          </p:cNvPr>
          <p:cNvSpPr txBox="1"/>
          <p:nvPr/>
        </p:nvSpPr>
        <p:spPr>
          <a:xfrm>
            <a:off x="256309" y="1413591"/>
            <a:ext cx="11679382" cy="4401205"/>
          </a:xfrm>
          <a:prstGeom prst="rect">
            <a:avLst/>
          </a:prstGeom>
          <a:noFill/>
        </p:spPr>
        <p:txBody>
          <a:bodyPr wrap="square" rtlCol="0">
            <a:spAutoFit/>
          </a:bodyPr>
          <a:lstStyle/>
          <a:p>
            <a:pPr algn="just"/>
            <a:r>
              <a:rPr lang="en-US" sz="2800" dirty="0">
                <a:latin typeface="Arial" panose="020B0604020202020204" pitchFamily="34" charset="0"/>
                <a:cs typeface="Arial" panose="020B0604020202020204" pitchFamily="34" charset="0"/>
              </a:rPr>
              <a:t>The goal of this project is to develop a predictive model that accurately estimates the minimum and maximum salary ranges for job listings. By leveraging historical job data and integrating Natural Language Processing (NLP) techniques, the project aims to enhance salary prediction accuracy. This model is designed to support employers in setting competitive salary offers, assist job seekers in understanding salary expectations, and optimize recruitment strategies by providing data-driven insights. The ultimate outcome is a robust and interpretable salary prediction model that aids in informed decision-making for talent management.</a:t>
            </a:r>
          </a:p>
        </p:txBody>
      </p:sp>
    </p:spTree>
    <p:extLst>
      <p:ext uri="{BB962C8B-B14F-4D97-AF65-F5344CB8AC3E}">
        <p14:creationId xmlns:p14="http://schemas.microsoft.com/office/powerpoint/2010/main" val="2195473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7531C3EC-025B-D258-649D-975287D8821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3CDA6AE-81B5-AE54-9CDF-0E2F052E45C7}"/>
              </a:ext>
            </a:extLst>
          </p:cNvPr>
          <p:cNvSpPr txBox="1"/>
          <p:nvPr/>
        </p:nvSpPr>
        <p:spPr>
          <a:xfrm>
            <a:off x="498762" y="498764"/>
            <a:ext cx="7065819"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Exploratory Data Analysis</a:t>
            </a:r>
          </a:p>
        </p:txBody>
      </p:sp>
      <p:pic>
        <p:nvPicPr>
          <p:cNvPr id="11266" name="Picture 2">
            <a:extLst>
              <a:ext uri="{FF2B5EF4-FFF2-40B4-BE49-F238E27FC236}">
                <a16:creationId xmlns:a16="http://schemas.microsoft.com/office/drawing/2014/main" id="{19261BE2-8AA8-0C71-8A60-7A4A00EE7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100" y="1145095"/>
            <a:ext cx="5759800" cy="539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575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75AE74BA-7678-2246-76F0-FEF4A2F6DC8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32BB7D8-5A84-303D-9CC5-4E75E3B08150}"/>
              </a:ext>
            </a:extLst>
          </p:cNvPr>
          <p:cNvSpPr txBox="1"/>
          <p:nvPr/>
        </p:nvSpPr>
        <p:spPr>
          <a:xfrm>
            <a:off x="498762" y="498764"/>
            <a:ext cx="7065819"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Exploratory Data Analysis</a:t>
            </a:r>
          </a:p>
        </p:txBody>
      </p:sp>
      <p:sp>
        <p:nvSpPr>
          <p:cNvPr id="3" name="TextBox 2">
            <a:extLst>
              <a:ext uri="{FF2B5EF4-FFF2-40B4-BE49-F238E27FC236}">
                <a16:creationId xmlns:a16="http://schemas.microsoft.com/office/drawing/2014/main" id="{4B914BF3-54E3-6C6A-392F-749F6BA6CB3D}"/>
              </a:ext>
            </a:extLst>
          </p:cNvPr>
          <p:cNvSpPr txBox="1"/>
          <p:nvPr/>
        </p:nvSpPr>
        <p:spPr>
          <a:xfrm>
            <a:off x="719234" y="1145095"/>
            <a:ext cx="10753531" cy="4832092"/>
          </a:xfrm>
          <a:prstGeom prst="rect">
            <a:avLst/>
          </a:prstGeom>
          <a:noFill/>
        </p:spPr>
        <p:txBody>
          <a:bodyPr wrap="square" rtlCol="0">
            <a:spAutoFit/>
          </a:bodyPr>
          <a:lstStyle/>
          <a:p>
            <a:pPr algn="just">
              <a:spcAft>
                <a:spcPts val="450"/>
              </a:spcAft>
            </a:pPr>
            <a:r>
              <a:rPr lang="en-US" sz="2800" dirty="0">
                <a:latin typeface="Arial" panose="020B0604020202020204" pitchFamily="34" charset="0"/>
                <a:cs typeface="Arial" panose="020B0604020202020204" pitchFamily="34" charset="0"/>
              </a:rPr>
              <a:t>	The correlation matrix shows a strong positive correlation (</a:t>
            </a:r>
            <a:r>
              <a:rPr lang="en-US" sz="2800" b="1" dirty="0">
                <a:latin typeface="Arial" panose="020B0604020202020204" pitchFamily="34" charset="0"/>
                <a:cs typeface="Arial" panose="020B0604020202020204" pitchFamily="34" charset="0"/>
              </a:rPr>
              <a:t>0.67</a:t>
            </a:r>
            <a:r>
              <a:rPr lang="en-US" sz="2800" dirty="0">
                <a:latin typeface="Arial" panose="020B0604020202020204" pitchFamily="34" charset="0"/>
                <a:cs typeface="Arial" panose="020B0604020202020204" pitchFamily="34" charset="0"/>
              </a:rPr>
              <a:t>) between </a:t>
            </a:r>
            <a:r>
              <a:rPr lang="en-US" sz="2800" b="1" dirty="0">
                <a:latin typeface="Arial" panose="020B0604020202020204" pitchFamily="34" charset="0"/>
                <a:cs typeface="Arial" panose="020B0604020202020204" pitchFamily="34" charset="0"/>
              </a:rPr>
              <a:t>'Salary Range From'</a:t>
            </a:r>
            <a:r>
              <a:rPr lang="en-US" sz="2800" dirty="0">
                <a:latin typeface="Arial" panose="020B0604020202020204" pitchFamily="34" charset="0"/>
                <a:cs typeface="Arial" panose="020B0604020202020204" pitchFamily="34" charset="0"/>
              </a:rPr>
              <a:t> and </a:t>
            </a:r>
            <a:r>
              <a:rPr lang="en-US" sz="2800" b="1" dirty="0">
                <a:latin typeface="Arial" panose="020B0604020202020204" pitchFamily="34" charset="0"/>
                <a:cs typeface="Arial" panose="020B0604020202020204" pitchFamily="34" charset="0"/>
              </a:rPr>
              <a:t>'Salary Range To'</a:t>
            </a:r>
            <a:r>
              <a:rPr lang="en-US" sz="2800" dirty="0">
                <a:latin typeface="Arial" panose="020B0604020202020204" pitchFamily="34" charset="0"/>
                <a:cs typeface="Arial" panose="020B0604020202020204" pitchFamily="34" charset="0"/>
              </a:rPr>
              <a:t>, indicating that as minimum salaries increase, maximum salaries tend to rise as well. </a:t>
            </a:r>
            <a:r>
              <a:rPr lang="en-US" sz="2800" b="1" dirty="0">
                <a:latin typeface="Arial" panose="020B0604020202020204" pitchFamily="34" charset="0"/>
                <a:cs typeface="Arial" panose="020B0604020202020204" pitchFamily="34" charset="0"/>
              </a:rPr>
              <a:t>Career Level</a:t>
            </a:r>
            <a:r>
              <a:rPr lang="en-US" sz="2800" dirty="0">
                <a:latin typeface="Arial" panose="020B0604020202020204" pitchFamily="34" charset="0"/>
                <a:cs typeface="Arial" panose="020B0604020202020204" pitchFamily="34" charset="0"/>
              </a:rPr>
              <a:t> and </a:t>
            </a:r>
            <a:r>
              <a:rPr lang="en-US" sz="2800" b="1" dirty="0">
                <a:latin typeface="Arial" panose="020B0604020202020204" pitchFamily="34" charset="0"/>
                <a:cs typeface="Arial" panose="020B0604020202020204" pitchFamily="34" charset="0"/>
              </a:rPr>
              <a:t>Level</a:t>
            </a:r>
            <a:r>
              <a:rPr lang="en-US" sz="2800" dirty="0">
                <a:latin typeface="Arial" panose="020B0604020202020204" pitchFamily="34" charset="0"/>
                <a:cs typeface="Arial" panose="020B0604020202020204" pitchFamily="34" charset="0"/>
              </a:rPr>
              <a:t> are moderately correlated with salary ranges (correlations between </a:t>
            </a:r>
            <a:r>
              <a:rPr lang="en-US" sz="2800" b="1" dirty="0">
                <a:latin typeface="Arial" panose="020B0604020202020204" pitchFamily="34" charset="0"/>
                <a:cs typeface="Arial" panose="020B0604020202020204" pitchFamily="34" charset="0"/>
              </a:rPr>
              <a:t>0.35 to 0.58</a:t>
            </a:r>
            <a:r>
              <a:rPr lang="en-US" sz="2800" dirty="0">
                <a:latin typeface="Arial" panose="020B0604020202020204" pitchFamily="34" charset="0"/>
                <a:cs typeface="Arial" panose="020B0604020202020204" pitchFamily="34" charset="0"/>
              </a:rPr>
              <a:t>), suggesting their importance in salary prediction. However, </a:t>
            </a:r>
            <a:r>
              <a:rPr lang="en-US" sz="2800" b="1" dirty="0">
                <a:latin typeface="Arial" panose="020B0604020202020204" pitchFamily="34" charset="0"/>
                <a:cs typeface="Arial" panose="020B0604020202020204" pitchFamily="34" charset="0"/>
              </a:rPr>
              <a:t>Experience</a:t>
            </a:r>
            <a:r>
              <a:rPr lang="en-US" sz="2800" dirty="0">
                <a:latin typeface="Arial" panose="020B0604020202020204" pitchFamily="34" charset="0"/>
                <a:cs typeface="Arial" panose="020B0604020202020204" pitchFamily="34" charset="0"/>
              </a:rPr>
              <a:t> shows weak correlations with salaries and other features, indicating it may have less influence or require further feature engineering. Features like </a:t>
            </a:r>
            <a:r>
              <a:rPr lang="en-US" sz="2800" b="1" dirty="0">
                <a:latin typeface="Arial" panose="020B0604020202020204" pitchFamily="34" charset="0"/>
                <a:cs typeface="Arial" panose="020B0604020202020204" pitchFamily="34" charset="0"/>
              </a:rPr>
              <a:t>'Posting Type'</a:t>
            </a:r>
            <a:r>
              <a:rPr lang="en-US" sz="2800" dirty="0">
                <a:latin typeface="Arial" panose="020B0604020202020204" pitchFamily="34" charset="0"/>
                <a:cs typeface="Arial" panose="020B0604020202020204" pitchFamily="34" charset="0"/>
              </a:rPr>
              <a:t> and </a:t>
            </a:r>
            <a:r>
              <a:rPr lang="en-US" sz="2800" b="1" dirty="0">
                <a:latin typeface="Arial" panose="020B0604020202020204" pitchFamily="34" charset="0"/>
                <a:cs typeface="Arial" panose="020B0604020202020204" pitchFamily="34" charset="0"/>
              </a:rPr>
              <a:t>'Full-Time/Part-Time Indicator'</a:t>
            </a:r>
            <a:r>
              <a:rPr lang="en-US" sz="2800" dirty="0">
                <a:latin typeface="Arial" panose="020B0604020202020204" pitchFamily="34" charset="0"/>
                <a:cs typeface="Arial" panose="020B0604020202020204" pitchFamily="34" charset="0"/>
              </a:rPr>
              <a:t> exhibit negligible correlations with salary, suggesting a limited direct impact.</a:t>
            </a:r>
            <a:endParaRPr lang="en-US" sz="28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0460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75347449-5AC3-DB1A-D406-359B7B9BFE3C}"/>
            </a:ext>
          </a:extLst>
        </p:cNvPr>
        <p:cNvGrpSpPr/>
        <p:nvPr/>
      </p:nvGrpSpPr>
      <p:grpSpPr>
        <a:xfrm>
          <a:off x="0" y="0"/>
          <a:ext cx="0" cy="0"/>
          <a:chOff x="0" y="0"/>
          <a:chExt cx="0" cy="0"/>
        </a:xfrm>
      </p:grpSpPr>
      <p:sp>
        <p:nvSpPr>
          <p:cNvPr id="3" name="Rounded Rectangle 15">
            <a:extLst>
              <a:ext uri="{FF2B5EF4-FFF2-40B4-BE49-F238E27FC236}">
                <a16:creationId xmlns:a16="http://schemas.microsoft.com/office/drawing/2014/main" id="{D4749B49-234F-C511-FB34-4F9415642191}"/>
              </a:ext>
            </a:extLst>
          </p:cNvPr>
          <p:cNvSpPr/>
          <p:nvPr/>
        </p:nvSpPr>
        <p:spPr>
          <a:xfrm>
            <a:off x="2653145" y="5704035"/>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12" name="TextBox 11">
            <a:extLst>
              <a:ext uri="{FF2B5EF4-FFF2-40B4-BE49-F238E27FC236}">
                <a16:creationId xmlns:a16="http://schemas.microsoft.com/office/drawing/2014/main" id="{46D02513-BFB8-1C55-2E4E-82F1697DDAF0}"/>
              </a:ext>
            </a:extLst>
          </p:cNvPr>
          <p:cNvSpPr txBox="1"/>
          <p:nvPr/>
        </p:nvSpPr>
        <p:spPr>
          <a:xfrm>
            <a:off x="498763" y="174299"/>
            <a:ext cx="7484652"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Feature Engineering</a:t>
            </a:r>
          </a:p>
        </p:txBody>
      </p:sp>
      <p:sp>
        <p:nvSpPr>
          <p:cNvPr id="2" name="Rounded Rectangle 1">
            <a:extLst>
              <a:ext uri="{FF2B5EF4-FFF2-40B4-BE49-F238E27FC236}">
                <a16:creationId xmlns:a16="http://schemas.microsoft.com/office/drawing/2014/main" id="{5AAD5A01-5108-AEBB-36F8-08AAD867F5E8}"/>
              </a:ext>
            </a:extLst>
          </p:cNvPr>
          <p:cNvSpPr/>
          <p:nvPr/>
        </p:nvSpPr>
        <p:spPr>
          <a:xfrm>
            <a:off x="2653145" y="897861"/>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14" name="Rounded Rectangle 13">
            <a:extLst>
              <a:ext uri="{FF2B5EF4-FFF2-40B4-BE49-F238E27FC236}">
                <a16:creationId xmlns:a16="http://schemas.microsoft.com/office/drawing/2014/main" id="{2D84DD1E-B744-980C-7C2D-45993B236DD4}"/>
              </a:ext>
            </a:extLst>
          </p:cNvPr>
          <p:cNvSpPr/>
          <p:nvPr/>
        </p:nvSpPr>
        <p:spPr>
          <a:xfrm>
            <a:off x="2653145" y="2119438"/>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15" name="Rounded Rectangle 14">
            <a:extLst>
              <a:ext uri="{FF2B5EF4-FFF2-40B4-BE49-F238E27FC236}">
                <a16:creationId xmlns:a16="http://schemas.microsoft.com/office/drawing/2014/main" id="{E4159DAF-62CC-7CDC-2E00-76C3EE2A622B}"/>
              </a:ext>
            </a:extLst>
          </p:cNvPr>
          <p:cNvSpPr/>
          <p:nvPr/>
        </p:nvSpPr>
        <p:spPr>
          <a:xfrm>
            <a:off x="2653145" y="3343695"/>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16" name="Rounded Rectangle 15">
            <a:extLst>
              <a:ext uri="{FF2B5EF4-FFF2-40B4-BE49-F238E27FC236}">
                <a16:creationId xmlns:a16="http://schemas.microsoft.com/office/drawing/2014/main" id="{0D63F7F9-5CC1-5A4E-1291-7F4E91327CAA}"/>
              </a:ext>
            </a:extLst>
          </p:cNvPr>
          <p:cNvSpPr/>
          <p:nvPr/>
        </p:nvSpPr>
        <p:spPr>
          <a:xfrm>
            <a:off x="2653145" y="4475061"/>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13" name="TextBox 12">
            <a:extLst>
              <a:ext uri="{FF2B5EF4-FFF2-40B4-BE49-F238E27FC236}">
                <a16:creationId xmlns:a16="http://schemas.microsoft.com/office/drawing/2014/main" id="{0D69AA4E-3525-7DEA-9E00-3E50F5B471F7}"/>
              </a:ext>
            </a:extLst>
          </p:cNvPr>
          <p:cNvSpPr txBox="1"/>
          <p:nvPr/>
        </p:nvSpPr>
        <p:spPr>
          <a:xfrm>
            <a:off x="2622642" y="2227716"/>
            <a:ext cx="6885710" cy="1323439"/>
          </a:xfrm>
          <a:prstGeom prst="rect">
            <a:avLst/>
          </a:prstGeom>
          <a:noFill/>
        </p:spPr>
        <p:txBody>
          <a:bodyPr wrap="square" rtlCol="0">
            <a:spAutoFit/>
          </a:bodyPr>
          <a:lstStyle/>
          <a:p>
            <a:pPr algn="ctr"/>
            <a:r>
              <a:rPr lang="en-US" sz="2400" dirty="0">
                <a:solidFill>
                  <a:schemeClr val="bg1">
                    <a:lumMod val="95000"/>
                  </a:schemeClr>
                </a:solidFill>
                <a:latin typeface="Aharoni" panose="02010803020104030203" pitchFamily="2" charset="-79"/>
                <a:cs typeface="Aharoni" panose="02010803020104030203" pitchFamily="2" charset="-79"/>
              </a:rPr>
              <a:t>Feature Extraction </a:t>
            </a:r>
          </a:p>
          <a:p>
            <a:pPr algn="ctr"/>
            <a:r>
              <a:rPr lang="en-US" sz="2200" dirty="0">
                <a:solidFill>
                  <a:schemeClr val="bg1">
                    <a:lumMod val="95000"/>
                  </a:schemeClr>
                </a:solidFill>
                <a:latin typeface="Aharoni" panose="02010803020104030203" pitchFamily="2" charset="-79"/>
                <a:cs typeface="Aharoni" panose="02010803020104030203" pitchFamily="2" charset="-79"/>
              </a:rPr>
              <a:t>(Convert Text to Numerical Data with Word</a:t>
            </a:r>
            <a:r>
              <a:rPr lang="en-US" sz="3200" dirty="0">
                <a:solidFill>
                  <a:schemeClr val="bg1">
                    <a:lumMod val="95000"/>
                  </a:schemeClr>
                </a:solidFill>
                <a:latin typeface="Aharoni" panose="02010803020104030203" pitchFamily="2" charset="-79"/>
                <a:cs typeface="Aharoni" panose="02010803020104030203" pitchFamily="2" charset="-79"/>
              </a:rPr>
              <a:t>2</a:t>
            </a:r>
            <a:r>
              <a:rPr lang="en-US" sz="2200" dirty="0">
                <a:solidFill>
                  <a:schemeClr val="bg1">
                    <a:lumMod val="95000"/>
                  </a:schemeClr>
                </a:solidFill>
                <a:latin typeface="Aharoni" panose="02010803020104030203" pitchFamily="2" charset="-79"/>
                <a:cs typeface="Aharoni" panose="02010803020104030203" pitchFamily="2" charset="-79"/>
              </a:rPr>
              <a:t>Vec)</a:t>
            </a:r>
          </a:p>
          <a:p>
            <a:pPr algn="ctr"/>
            <a:r>
              <a:rPr lang="en-US" sz="2400" dirty="0">
                <a:solidFill>
                  <a:schemeClr val="bg1">
                    <a:lumMod val="95000"/>
                  </a:schemeClr>
                </a:solidFill>
                <a:latin typeface="Aharoni" panose="02010803020104030203" pitchFamily="2" charset="-79"/>
                <a:cs typeface="Aharoni" panose="02010803020104030203" pitchFamily="2" charset="-79"/>
              </a:rPr>
              <a:t> </a:t>
            </a:r>
          </a:p>
        </p:txBody>
      </p:sp>
      <p:sp>
        <p:nvSpPr>
          <p:cNvPr id="18" name="TextBox 17">
            <a:extLst>
              <a:ext uri="{FF2B5EF4-FFF2-40B4-BE49-F238E27FC236}">
                <a16:creationId xmlns:a16="http://schemas.microsoft.com/office/drawing/2014/main" id="{01332CD0-4750-1913-BFE2-2EE3612B9E25}"/>
              </a:ext>
            </a:extLst>
          </p:cNvPr>
          <p:cNvSpPr txBox="1"/>
          <p:nvPr/>
        </p:nvSpPr>
        <p:spPr>
          <a:xfrm>
            <a:off x="2653145" y="5960139"/>
            <a:ext cx="6885710" cy="461665"/>
          </a:xfrm>
          <a:prstGeom prst="rect">
            <a:avLst/>
          </a:prstGeom>
          <a:noFill/>
        </p:spPr>
        <p:txBody>
          <a:bodyPr wrap="square" rtlCol="0">
            <a:spAutoFit/>
          </a:bodyPr>
          <a:lstStyle/>
          <a:p>
            <a:pPr algn="ctr"/>
            <a:r>
              <a:rPr lang="en-US" sz="2400" b="1" i="0" dirty="0">
                <a:solidFill>
                  <a:srgbClr val="E3E3E3"/>
                </a:solidFill>
                <a:effectLst/>
                <a:latin typeface="Roboto" panose="02000000000000000000" pitchFamily="2" charset="0"/>
              </a:rPr>
              <a:t>Split Data into Train &amp; Test Sets</a:t>
            </a:r>
            <a:endParaRPr lang="en-US" sz="2400" b="0" i="0" dirty="0">
              <a:solidFill>
                <a:srgbClr val="E3E3E3"/>
              </a:solidFill>
              <a:effectLst/>
              <a:latin typeface="Roboto" panose="02000000000000000000" pitchFamily="2" charset="0"/>
            </a:endParaRPr>
          </a:p>
        </p:txBody>
      </p:sp>
      <p:sp>
        <p:nvSpPr>
          <p:cNvPr id="20" name="Curved Left Arrow 19">
            <a:extLst>
              <a:ext uri="{FF2B5EF4-FFF2-40B4-BE49-F238E27FC236}">
                <a16:creationId xmlns:a16="http://schemas.microsoft.com/office/drawing/2014/main" id="{E66C7A74-3C68-8C89-7D2A-C5BE12201571}"/>
              </a:ext>
            </a:extLst>
          </p:cNvPr>
          <p:cNvSpPr/>
          <p:nvPr/>
        </p:nvSpPr>
        <p:spPr>
          <a:xfrm>
            <a:off x="9677400" y="1244177"/>
            <a:ext cx="921327" cy="1266699"/>
          </a:xfrm>
          <a:prstGeom prst="curvedLeftArrow">
            <a:avLst>
              <a:gd name="adj1" fmla="val 50000"/>
              <a:gd name="adj2" fmla="val 50000"/>
              <a:gd name="adj3" fmla="val 25000"/>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solidFill>
                <a:schemeClr val="tx1"/>
              </a:solidFill>
            </a:endParaRPr>
          </a:p>
        </p:txBody>
      </p:sp>
      <p:sp>
        <p:nvSpPr>
          <p:cNvPr id="22" name="Curved Left Arrow 21">
            <a:extLst>
              <a:ext uri="{FF2B5EF4-FFF2-40B4-BE49-F238E27FC236}">
                <a16:creationId xmlns:a16="http://schemas.microsoft.com/office/drawing/2014/main" id="{66A38A9A-49F4-1B97-81BA-C911871196F8}"/>
              </a:ext>
            </a:extLst>
          </p:cNvPr>
          <p:cNvSpPr/>
          <p:nvPr/>
        </p:nvSpPr>
        <p:spPr>
          <a:xfrm>
            <a:off x="9677400" y="3698195"/>
            <a:ext cx="921327" cy="1266699"/>
          </a:xfrm>
          <a:prstGeom prst="curvedLeftArrow">
            <a:avLst>
              <a:gd name="adj1" fmla="val 50000"/>
              <a:gd name="adj2" fmla="val 50000"/>
              <a:gd name="adj3" fmla="val 25000"/>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solidFill>
                <a:schemeClr val="tx1"/>
              </a:solidFill>
            </a:endParaRPr>
          </a:p>
        </p:txBody>
      </p:sp>
      <p:sp>
        <p:nvSpPr>
          <p:cNvPr id="24" name="Curved Left Arrow 23">
            <a:extLst>
              <a:ext uri="{FF2B5EF4-FFF2-40B4-BE49-F238E27FC236}">
                <a16:creationId xmlns:a16="http://schemas.microsoft.com/office/drawing/2014/main" id="{82D042D9-DE88-CD57-A0DA-287F1936C1A9}"/>
              </a:ext>
            </a:extLst>
          </p:cNvPr>
          <p:cNvSpPr/>
          <p:nvPr/>
        </p:nvSpPr>
        <p:spPr>
          <a:xfrm flipH="1">
            <a:off x="1562770" y="4964893"/>
            <a:ext cx="921327" cy="1266699"/>
          </a:xfrm>
          <a:prstGeom prst="curvedLeftArrow">
            <a:avLst>
              <a:gd name="adj1" fmla="val 50000"/>
              <a:gd name="adj2" fmla="val 50000"/>
              <a:gd name="adj3" fmla="val 25000"/>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solidFill>
                <a:schemeClr val="tx1"/>
              </a:solidFill>
            </a:endParaRPr>
          </a:p>
        </p:txBody>
      </p:sp>
      <p:sp>
        <p:nvSpPr>
          <p:cNvPr id="4" name="Curved Left Arrow 23">
            <a:extLst>
              <a:ext uri="{FF2B5EF4-FFF2-40B4-BE49-F238E27FC236}">
                <a16:creationId xmlns:a16="http://schemas.microsoft.com/office/drawing/2014/main" id="{0B838B11-C4BC-4368-06D0-E8CB72434E8D}"/>
              </a:ext>
            </a:extLst>
          </p:cNvPr>
          <p:cNvSpPr/>
          <p:nvPr/>
        </p:nvSpPr>
        <p:spPr>
          <a:xfrm flipH="1">
            <a:off x="1562770" y="2566828"/>
            <a:ext cx="921327" cy="1266699"/>
          </a:xfrm>
          <a:prstGeom prst="curvedLeftArrow">
            <a:avLst>
              <a:gd name="adj1" fmla="val 50000"/>
              <a:gd name="adj2" fmla="val 50000"/>
              <a:gd name="adj3" fmla="val 25000"/>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solidFill>
                <a:schemeClr val="tx1"/>
              </a:solidFill>
            </a:endParaRPr>
          </a:p>
        </p:txBody>
      </p:sp>
      <p:sp>
        <p:nvSpPr>
          <p:cNvPr id="5" name="TextBox 4">
            <a:extLst>
              <a:ext uri="{FF2B5EF4-FFF2-40B4-BE49-F238E27FC236}">
                <a16:creationId xmlns:a16="http://schemas.microsoft.com/office/drawing/2014/main" id="{8DBFF974-77EF-0A7B-FA8B-5C1C1D3A6EDE}"/>
              </a:ext>
            </a:extLst>
          </p:cNvPr>
          <p:cNvSpPr txBox="1"/>
          <p:nvPr/>
        </p:nvSpPr>
        <p:spPr>
          <a:xfrm>
            <a:off x="2653145" y="1027387"/>
            <a:ext cx="6885710" cy="1200329"/>
          </a:xfrm>
          <a:prstGeom prst="rect">
            <a:avLst/>
          </a:prstGeom>
          <a:noFill/>
        </p:spPr>
        <p:txBody>
          <a:bodyPr wrap="square" rtlCol="0">
            <a:spAutoFit/>
          </a:bodyPr>
          <a:lstStyle/>
          <a:p>
            <a:pPr algn="ctr"/>
            <a:r>
              <a:rPr lang="en-US" sz="2400" dirty="0">
                <a:solidFill>
                  <a:schemeClr val="bg1">
                    <a:lumMod val="95000"/>
                  </a:schemeClr>
                </a:solidFill>
                <a:latin typeface="Aharoni" panose="02010803020104030203" pitchFamily="2" charset="-79"/>
                <a:cs typeface="Aharoni" panose="02010803020104030203" pitchFamily="2" charset="-79"/>
              </a:rPr>
              <a:t>Use Natural Language Processing</a:t>
            </a:r>
          </a:p>
          <a:p>
            <a:pPr algn="ctr"/>
            <a:r>
              <a:rPr lang="en-US" sz="2400" dirty="0">
                <a:solidFill>
                  <a:schemeClr val="bg1">
                    <a:lumMod val="95000"/>
                  </a:schemeClr>
                </a:solidFill>
                <a:latin typeface="Aharoni" panose="02010803020104030203" pitchFamily="2" charset="-79"/>
                <a:cs typeface="Aharoni" panose="02010803020104030203" pitchFamily="2" charset="-79"/>
              </a:rPr>
              <a:t>Combine and clean text-based features</a:t>
            </a:r>
            <a:endParaRPr lang="en-AE" sz="2400" dirty="0">
              <a:solidFill>
                <a:schemeClr val="bg1">
                  <a:lumMod val="95000"/>
                </a:schemeClr>
              </a:solidFill>
              <a:latin typeface="Aharoni" panose="02010803020104030203" pitchFamily="2" charset="-79"/>
              <a:cs typeface="Aharoni" panose="02010803020104030203" pitchFamily="2" charset="-79"/>
            </a:endParaRPr>
          </a:p>
          <a:p>
            <a:pPr algn="ctr"/>
            <a:endParaRPr lang="en-US" sz="2400" dirty="0">
              <a:solidFill>
                <a:schemeClr val="bg1">
                  <a:lumMod val="95000"/>
                </a:schemeClr>
              </a:solidFill>
              <a:latin typeface="Aharoni" panose="02010803020104030203" pitchFamily="2" charset="-79"/>
              <a:cs typeface="Aharoni" panose="02010803020104030203" pitchFamily="2" charset="-79"/>
            </a:endParaRPr>
          </a:p>
        </p:txBody>
      </p:sp>
      <p:sp>
        <p:nvSpPr>
          <p:cNvPr id="7" name="TextBox 6">
            <a:extLst>
              <a:ext uri="{FF2B5EF4-FFF2-40B4-BE49-F238E27FC236}">
                <a16:creationId xmlns:a16="http://schemas.microsoft.com/office/drawing/2014/main" id="{7E9F4CFC-439D-C960-520D-63CB930D8D8C}"/>
              </a:ext>
            </a:extLst>
          </p:cNvPr>
          <p:cNvSpPr txBox="1"/>
          <p:nvPr/>
        </p:nvSpPr>
        <p:spPr>
          <a:xfrm>
            <a:off x="2653145" y="4734060"/>
            <a:ext cx="6885710" cy="461665"/>
          </a:xfrm>
          <a:prstGeom prst="rect">
            <a:avLst/>
          </a:prstGeom>
          <a:noFill/>
        </p:spPr>
        <p:txBody>
          <a:bodyPr wrap="square" rtlCol="0">
            <a:spAutoFit/>
          </a:bodyPr>
          <a:lstStyle/>
          <a:p>
            <a:pPr algn="ctr"/>
            <a:r>
              <a:rPr lang="en-US" sz="2400" b="1" i="0" dirty="0">
                <a:solidFill>
                  <a:srgbClr val="E3E3E3"/>
                </a:solidFill>
                <a:effectLst/>
                <a:latin typeface="Aharoni" panose="02010803020104030203" pitchFamily="2" charset="-79"/>
                <a:cs typeface="Aharoni" panose="02010803020104030203" pitchFamily="2" charset="-79"/>
              </a:rPr>
              <a:t>Polynomial Interactions</a:t>
            </a:r>
          </a:p>
        </p:txBody>
      </p:sp>
      <p:sp>
        <p:nvSpPr>
          <p:cNvPr id="6" name="TextBox 5">
            <a:extLst>
              <a:ext uri="{FF2B5EF4-FFF2-40B4-BE49-F238E27FC236}">
                <a16:creationId xmlns:a16="http://schemas.microsoft.com/office/drawing/2014/main" id="{52F8574E-D10D-426B-0B73-48E841C54B9A}"/>
              </a:ext>
            </a:extLst>
          </p:cNvPr>
          <p:cNvSpPr txBox="1"/>
          <p:nvPr/>
        </p:nvSpPr>
        <p:spPr>
          <a:xfrm>
            <a:off x="2653145" y="3551155"/>
            <a:ext cx="6885710" cy="461665"/>
          </a:xfrm>
          <a:prstGeom prst="rect">
            <a:avLst/>
          </a:prstGeom>
          <a:noFill/>
        </p:spPr>
        <p:txBody>
          <a:bodyPr wrap="square" rtlCol="0">
            <a:spAutoFit/>
          </a:bodyPr>
          <a:lstStyle/>
          <a:p>
            <a:pPr algn="ctr"/>
            <a:r>
              <a:rPr lang="en-US" sz="2400" b="1" i="0" dirty="0">
                <a:solidFill>
                  <a:srgbClr val="E3E3E3"/>
                </a:solidFill>
                <a:effectLst/>
                <a:latin typeface="Aharoni" panose="02010803020104030203" pitchFamily="2" charset="-79"/>
                <a:cs typeface="Aharoni" panose="02010803020104030203" pitchFamily="2" charset="-79"/>
              </a:rPr>
              <a:t>Flatten and concatenate Word Embeddings</a:t>
            </a:r>
          </a:p>
        </p:txBody>
      </p:sp>
    </p:spTree>
    <p:extLst>
      <p:ext uri="{BB962C8B-B14F-4D97-AF65-F5344CB8AC3E}">
        <p14:creationId xmlns:p14="http://schemas.microsoft.com/office/powerpoint/2010/main" val="2182615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57D468EF-CB3E-DF93-6941-9DB0755C59A0}"/>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79574ACD-4320-0AE8-DA5E-DFAAF14E436C}"/>
              </a:ext>
            </a:extLst>
          </p:cNvPr>
          <p:cNvSpPr/>
          <p:nvPr/>
        </p:nvSpPr>
        <p:spPr>
          <a:xfrm>
            <a:off x="2653145" y="1076897"/>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3" name="Rounded Rectangle 15">
            <a:extLst>
              <a:ext uri="{FF2B5EF4-FFF2-40B4-BE49-F238E27FC236}">
                <a16:creationId xmlns:a16="http://schemas.microsoft.com/office/drawing/2014/main" id="{852E5FFE-C289-0AD8-A070-CCE78E7D0321}"/>
              </a:ext>
            </a:extLst>
          </p:cNvPr>
          <p:cNvSpPr/>
          <p:nvPr/>
        </p:nvSpPr>
        <p:spPr>
          <a:xfrm>
            <a:off x="2653145" y="5239234"/>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12" name="TextBox 11">
            <a:extLst>
              <a:ext uri="{FF2B5EF4-FFF2-40B4-BE49-F238E27FC236}">
                <a16:creationId xmlns:a16="http://schemas.microsoft.com/office/drawing/2014/main" id="{ADB20013-9806-B346-8F96-7E4461DB7DE7}"/>
              </a:ext>
            </a:extLst>
          </p:cNvPr>
          <p:cNvSpPr txBox="1"/>
          <p:nvPr/>
        </p:nvSpPr>
        <p:spPr>
          <a:xfrm>
            <a:off x="498763" y="174299"/>
            <a:ext cx="7484652"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Model Training</a:t>
            </a:r>
          </a:p>
        </p:txBody>
      </p:sp>
      <p:sp>
        <p:nvSpPr>
          <p:cNvPr id="14" name="Rounded Rectangle 13">
            <a:extLst>
              <a:ext uri="{FF2B5EF4-FFF2-40B4-BE49-F238E27FC236}">
                <a16:creationId xmlns:a16="http://schemas.microsoft.com/office/drawing/2014/main" id="{D2E18E40-1E59-E564-9B56-78D882231C95}"/>
              </a:ext>
            </a:extLst>
          </p:cNvPr>
          <p:cNvSpPr/>
          <p:nvPr/>
        </p:nvSpPr>
        <p:spPr>
          <a:xfrm>
            <a:off x="2653145" y="2119438"/>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15" name="Rounded Rectangle 14">
            <a:extLst>
              <a:ext uri="{FF2B5EF4-FFF2-40B4-BE49-F238E27FC236}">
                <a16:creationId xmlns:a16="http://schemas.microsoft.com/office/drawing/2014/main" id="{DA61B7EE-663C-DF4E-66AF-8989D973A70A}"/>
              </a:ext>
            </a:extLst>
          </p:cNvPr>
          <p:cNvSpPr/>
          <p:nvPr/>
        </p:nvSpPr>
        <p:spPr>
          <a:xfrm>
            <a:off x="2653145" y="3159370"/>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16" name="Rounded Rectangle 15">
            <a:extLst>
              <a:ext uri="{FF2B5EF4-FFF2-40B4-BE49-F238E27FC236}">
                <a16:creationId xmlns:a16="http://schemas.microsoft.com/office/drawing/2014/main" id="{C921D845-2174-73CD-0194-F0B00BB444F1}"/>
              </a:ext>
            </a:extLst>
          </p:cNvPr>
          <p:cNvSpPr/>
          <p:nvPr/>
        </p:nvSpPr>
        <p:spPr>
          <a:xfrm>
            <a:off x="2653145" y="4199302"/>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13" name="TextBox 12">
            <a:extLst>
              <a:ext uri="{FF2B5EF4-FFF2-40B4-BE49-F238E27FC236}">
                <a16:creationId xmlns:a16="http://schemas.microsoft.com/office/drawing/2014/main" id="{0E9D3F06-BA91-14AA-9777-F1A676AA1158}"/>
              </a:ext>
            </a:extLst>
          </p:cNvPr>
          <p:cNvSpPr txBox="1"/>
          <p:nvPr/>
        </p:nvSpPr>
        <p:spPr>
          <a:xfrm>
            <a:off x="2653145" y="2193772"/>
            <a:ext cx="6885710" cy="830997"/>
          </a:xfrm>
          <a:prstGeom prst="rect">
            <a:avLst/>
          </a:prstGeom>
          <a:noFill/>
        </p:spPr>
        <p:txBody>
          <a:bodyPr wrap="square" rtlCol="0">
            <a:spAutoFit/>
          </a:bodyPr>
          <a:lstStyle/>
          <a:p>
            <a:pPr algn="ctr"/>
            <a:r>
              <a:rPr lang="en-US" sz="2400" dirty="0" err="1">
                <a:solidFill>
                  <a:schemeClr val="bg1">
                    <a:lumMod val="95000"/>
                  </a:schemeClr>
                </a:solidFill>
                <a:latin typeface="Aharoni" panose="02010803020104030203" pitchFamily="2" charset="-79"/>
                <a:cs typeface="Aharoni" panose="02010803020104030203" pitchFamily="2" charset="-79"/>
              </a:rPr>
              <a:t>RandomForest</a:t>
            </a:r>
            <a:r>
              <a:rPr lang="en-US" sz="2400" dirty="0">
                <a:solidFill>
                  <a:schemeClr val="bg1">
                    <a:lumMod val="95000"/>
                  </a:schemeClr>
                </a:solidFill>
                <a:latin typeface="Aharoni" panose="02010803020104030203" pitchFamily="2" charset="-79"/>
                <a:cs typeface="Aharoni" panose="02010803020104030203" pitchFamily="2" charset="-79"/>
              </a:rPr>
              <a:t> Regression</a:t>
            </a:r>
            <a:br>
              <a:rPr lang="en-US" sz="2400" dirty="0">
                <a:solidFill>
                  <a:schemeClr val="bg1">
                    <a:lumMod val="95000"/>
                  </a:schemeClr>
                </a:solidFill>
                <a:latin typeface="Aharoni" panose="02010803020104030203" pitchFamily="2" charset="-79"/>
                <a:cs typeface="Aharoni" panose="02010803020104030203" pitchFamily="2" charset="-79"/>
              </a:rPr>
            </a:br>
            <a:r>
              <a:rPr lang="en-US" sz="2400" dirty="0">
                <a:solidFill>
                  <a:schemeClr val="bg1">
                    <a:lumMod val="95000"/>
                  </a:schemeClr>
                </a:solidFill>
                <a:latin typeface="Aharoni" panose="02010803020104030203" pitchFamily="2" charset="-79"/>
                <a:cs typeface="Aharoni" panose="02010803020104030203" pitchFamily="2" charset="-79"/>
              </a:rPr>
              <a:t>(Basic and with Hyperparameter Tuning)</a:t>
            </a:r>
          </a:p>
        </p:txBody>
      </p:sp>
      <p:sp>
        <p:nvSpPr>
          <p:cNvPr id="18" name="TextBox 17">
            <a:extLst>
              <a:ext uri="{FF2B5EF4-FFF2-40B4-BE49-F238E27FC236}">
                <a16:creationId xmlns:a16="http://schemas.microsoft.com/office/drawing/2014/main" id="{91D8A5A0-4CA4-E4C1-FAD6-0428C9D3F44D}"/>
              </a:ext>
            </a:extLst>
          </p:cNvPr>
          <p:cNvSpPr txBox="1"/>
          <p:nvPr/>
        </p:nvSpPr>
        <p:spPr>
          <a:xfrm>
            <a:off x="2653145" y="5374806"/>
            <a:ext cx="6885710" cy="461665"/>
          </a:xfrm>
          <a:prstGeom prst="rect">
            <a:avLst/>
          </a:prstGeom>
          <a:noFill/>
        </p:spPr>
        <p:txBody>
          <a:bodyPr wrap="square" rtlCol="0">
            <a:spAutoFit/>
          </a:bodyPr>
          <a:lstStyle/>
          <a:p>
            <a:pPr algn="ctr"/>
            <a:r>
              <a:rPr lang="en-US" sz="2400" b="1" i="0" dirty="0">
                <a:solidFill>
                  <a:srgbClr val="E3E3E3"/>
                </a:solidFill>
                <a:effectLst/>
                <a:latin typeface="Aharoni" panose="02010803020104030203" pitchFamily="2" charset="-79"/>
                <a:cs typeface="Aharoni" panose="02010803020104030203" pitchFamily="2" charset="-79"/>
              </a:rPr>
              <a:t>Deep Learning Model</a:t>
            </a:r>
            <a:endParaRPr lang="en-US" sz="2400" b="0" i="0" dirty="0">
              <a:solidFill>
                <a:srgbClr val="E3E3E3"/>
              </a:solidFill>
              <a:effectLst/>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A74CF1BE-3DCE-A7A7-B11D-367CD063AAEA}"/>
              </a:ext>
            </a:extLst>
          </p:cNvPr>
          <p:cNvSpPr txBox="1"/>
          <p:nvPr/>
        </p:nvSpPr>
        <p:spPr>
          <a:xfrm>
            <a:off x="2653145" y="1335912"/>
            <a:ext cx="6885710" cy="461665"/>
          </a:xfrm>
          <a:prstGeom prst="rect">
            <a:avLst/>
          </a:prstGeom>
          <a:noFill/>
        </p:spPr>
        <p:txBody>
          <a:bodyPr wrap="square" rtlCol="0">
            <a:spAutoFit/>
          </a:bodyPr>
          <a:lstStyle/>
          <a:p>
            <a:pPr algn="ctr"/>
            <a:r>
              <a:rPr lang="en-US" sz="2400" dirty="0">
                <a:solidFill>
                  <a:schemeClr val="bg1">
                    <a:lumMod val="95000"/>
                  </a:schemeClr>
                </a:solidFill>
                <a:latin typeface="Aharoni" panose="02010803020104030203" pitchFamily="2" charset="-79"/>
                <a:cs typeface="Aharoni" panose="02010803020104030203" pitchFamily="2" charset="-79"/>
              </a:rPr>
              <a:t>Linear Regression</a:t>
            </a:r>
          </a:p>
        </p:txBody>
      </p:sp>
      <p:sp>
        <p:nvSpPr>
          <p:cNvPr id="7" name="TextBox 6">
            <a:extLst>
              <a:ext uri="{FF2B5EF4-FFF2-40B4-BE49-F238E27FC236}">
                <a16:creationId xmlns:a16="http://schemas.microsoft.com/office/drawing/2014/main" id="{31D3C56B-4991-7B65-CEB7-423BD4C606D2}"/>
              </a:ext>
            </a:extLst>
          </p:cNvPr>
          <p:cNvSpPr txBox="1"/>
          <p:nvPr/>
        </p:nvSpPr>
        <p:spPr>
          <a:xfrm>
            <a:off x="2653145" y="4395140"/>
            <a:ext cx="6885710" cy="461665"/>
          </a:xfrm>
          <a:prstGeom prst="rect">
            <a:avLst/>
          </a:prstGeom>
          <a:noFill/>
        </p:spPr>
        <p:txBody>
          <a:bodyPr wrap="square" rtlCol="0">
            <a:spAutoFit/>
          </a:bodyPr>
          <a:lstStyle/>
          <a:p>
            <a:pPr algn="ctr"/>
            <a:r>
              <a:rPr lang="en-US" sz="2400" b="1" i="0" dirty="0">
                <a:solidFill>
                  <a:srgbClr val="E3E3E3"/>
                </a:solidFill>
                <a:effectLst/>
                <a:latin typeface="Aharoni" panose="02010803020104030203" pitchFamily="2" charset="-79"/>
                <a:cs typeface="Aharoni" panose="02010803020104030203" pitchFamily="2" charset="-79"/>
              </a:rPr>
              <a:t>MLP Regression</a:t>
            </a:r>
          </a:p>
        </p:txBody>
      </p:sp>
      <p:sp>
        <p:nvSpPr>
          <p:cNvPr id="6" name="TextBox 5">
            <a:extLst>
              <a:ext uri="{FF2B5EF4-FFF2-40B4-BE49-F238E27FC236}">
                <a16:creationId xmlns:a16="http://schemas.microsoft.com/office/drawing/2014/main" id="{0D52BEE4-E373-E745-AF3F-2D9F0214C51C}"/>
              </a:ext>
            </a:extLst>
          </p:cNvPr>
          <p:cNvSpPr txBox="1"/>
          <p:nvPr/>
        </p:nvSpPr>
        <p:spPr>
          <a:xfrm>
            <a:off x="2653145" y="3280873"/>
            <a:ext cx="6885710" cy="830997"/>
          </a:xfrm>
          <a:prstGeom prst="rect">
            <a:avLst/>
          </a:prstGeom>
          <a:noFill/>
        </p:spPr>
        <p:txBody>
          <a:bodyPr wrap="square" rtlCol="0">
            <a:spAutoFit/>
          </a:bodyPr>
          <a:lstStyle/>
          <a:p>
            <a:pPr algn="ctr"/>
            <a:r>
              <a:rPr lang="en-US" sz="2400" dirty="0" err="1">
                <a:solidFill>
                  <a:schemeClr val="bg1">
                    <a:lumMod val="95000"/>
                  </a:schemeClr>
                </a:solidFill>
                <a:latin typeface="Aharoni" panose="02010803020104030203" pitchFamily="2" charset="-79"/>
                <a:cs typeface="Aharoni" panose="02010803020104030203" pitchFamily="2" charset="-79"/>
              </a:rPr>
              <a:t>XGBoost</a:t>
            </a:r>
            <a:r>
              <a:rPr lang="en-US" sz="2400" dirty="0">
                <a:solidFill>
                  <a:schemeClr val="bg1">
                    <a:lumMod val="95000"/>
                  </a:schemeClr>
                </a:solidFill>
                <a:latin typeface="Aharoni" panose="02010803020104030203" pitchFamily="2" charset="-79"/>
                <a:cs typeface="Aharoni" panose="02010803020104030203" pitchFamily="2" charset="-79"/>
              </a:rPr>
              <a:t> Regression</a:t>
            </a:r>
            <a:br>
              <a:rPr lang="en-US" sz="2400" dirty="0">
                <a:solidFill>
                  <a:schemeClr val="bg1">
                    <a:lumMod val="95000"/>
                  </a:schemeClr>
                </a:solidFill>
                <a:latin typeface="Aharoni" panose="02010803020104030203" pitchFamily="2" charset="-79"/>
                <a:cs typeface="Aharoni" panose="02010803020104030203" pitchFamily="2" charset="-79"/>
              </a:rPr>
            </a:br>
            <a:r>
              <a:rPr lang="en-US" sz="2400" dirty="0">
                <a:solidFill>
                  <a:schemeClr val="bg1">
                    <a:lumMod val="95000"/>
                  </a:schemeClr>
                </a:solidFill>
                <a:latin typeface="Aharoni" panose="02010803020104030203" pitchFamily="2" charset="-79"/>
                <a:cs typeface="Aharoni" panose="02010803020104030203" pitchFamily="2" charset="-79"/>
              </a:rPr>
              <a:t>(Basic and with Hyperparameter Tuning)</a:t>
            </a:r>
          </a:p>
        </p:txBody>
      </p:sp>
    </p:spTree>
    <p:extLst>
      <p:ext uri="{BB962C8B-B14F-4D97-AF65-F5344CB8AC3E}">
        <p14:creationId xmlns:p14="http://schemas.microsoft.com/office/powerpoint/2010/main" val="3157438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7106EAC8-C617-9AB5-FF6A-1D6E33A845E0}"/>
            </a:ext>
          </a:extLst>
        </p:cNvPr>
        <p:cNvGrpSpPr/>
        <p:nvPr/>
      </p:nvGrpSpPr>
      <p:grpSpPr>
        <a:xfrm>
          <a:off x="0" y="0"/>
          <a:ext cx="0" cy="0"/>
          <a:chOff x="0" y="0"/>
          <a:chExt cx="0" cy="0"/>
        </a:xfrm>
      </p:grpSpPr>
      <p:pic>
        <p:nvPicPr>
          <p:cNvPr id="12290" name="Picture 2">
            <a:extLst>
              <a:ext uri="{FF2B5EF4-FFF2-40B4-BE49-F238E27FC236}">
                <a16:creationId xmlns:a16="http://schemas.microsoft.com/office/drawing/2014/main" id="{A48C512E-271C-82CD-AB9A-B263E5BE6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562" y="923902"/>
            <a:ext cx="7327540" cy="452925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4BE8FC8-0CD2-B269-73F1-5FB26ED680F1}"/>
              </a:ext>
            </a:extLst>
          </p:cNvPr>
          <p:cNvSpPr txBox="1"/>
          <p:nvPr/>
        </p:nvSpPr>
        <p:spPr>
          <a:xfrm>
            <a:off x="498762" y="498764"/>
            <a:ext cx="7065819"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Linear Regression</a:t>
            </a:r>
          </a:p>
        </p:txBody>
      </p:sp>
      <p:sp>
        <p:nvSpPr>
          <p:cNvPr id="2" name="Rounded Rectangle 1">
            <a:extLst>
              <a:ext uri="{FF2B5EF4-FFF2-40B4-BE49-F238E27FC236}">
                <a16:creationId xmlns:a16="http://schemas.microsoft.com/office/drawing/2014/main" id="{8F4AC389-2656-155A-9175-4D95F0A06B19}"/>
              </a:ext>
            </a:extLst>
          </p:cNvPr>
          <p:cNvSpPr/>
          <p:nvPr/>
        </p:nvSpPr>
        <p:spPr>
          <a:xfrm>
            <a:off x="2807477" y="5712905"/>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3" name="TextBox 2">
            <a:extLst>
              <a:ext uri="{FF2B5EF4-FFF2-40B4-BE49-F238E27FC236}">
                <a16:creationId xmlns:a16="http://schemas.microsoft.com/office/drawing/2014/main" id="{19DD2486-E2EE-1804-7B5A-6595B2592A24}"/>
              </a:ext>
            </a:extLst>
          </p:cNvPr>
          <p:cNvSpPr txBox="1"/>
          <p:nvPr/>
        </p:nvSpPr>
        <p:spPr>
          <a:xfrm rot="10800000" flipV="1">
            <a:off x="2807476" y="5941128"/>
            <a:ext cx="3440923" cy="523220"/>
          </a:xfrm>
          <a:prstGeom prst="rect">
            <a:avLst/>
          </a:prstGeom>
          <a:noFill/>
        </p:spPr>
        <p:txBody>
          <a:bodyPr wrap="square" rtlCol="0">
            <a:spAutoFit/>
          </a:bodyPr>
          <a:lstStyle/>
          <a:p>
            <a:pPr algn="ctr"/>
            <a:r>
              <a:rPr lang="en-AE" sz="2800" b="1" dirty="0">
                <a:solidFill>
                  <a:schemeClr val="bg1"/>
                </a:solidFill>
                <a:latin typeface="Arial" panose="020B0604020202020204" pitchFamily="34" charset="0"/>
                <a:cs typeface="Arial" panose="020B0604020202020204" pitchFamily="34" charset="0"/>
              </a:rPr>
              <a:t>   RMSE: 18691.33</a:t>
            </a:r>
          </a:p>
        </p:txBody>
      </p:sp>
      <p:sp>
        <p:nvSpPr>
          <p:cNvPr id="4" name="TextBox 3">
            <a:extLst>
              <a:ext uri="{FF2B5EF4-FFF2-40B4-BE49-F238E27FC236}">
                <a16:creationId xmlns:a16="http://schemas.microsoft.com/office/drawing/2014/main" id="{A272013F-0FBA-F043-844B-A50E1CBB0F95}"/>
              </a:ext>
            </a:extLst>
          </p:cNvPr>
          <p:cNvSpPr txBox="1"/>
          <p:nvPr/>
        </p:nvSpPr>
        <p:spPr>
          <a:xfrm rot="10800000" flipV="1">
            <a:off x="6248399" y="5961623"/>
            <a:ext cx="3444788" cy="523220"/>
          </a:xfrm>
          <a:prstGeom prst="rect">
            <a:avLst/>
          </a:prstGeom>
          <a:noFill/>
        </p:spPr>
        <p:txBody>
          <a:bodyPr wrap="square" rtlCol="0">
            <a:spAutoFit/>
          </a:bodyPr>
          <a:lstStyle/>
          <a:p>
            <a:pPr algn="ctr"/>
            <a:r>
              <a:rPr lang="en-AE" sz="2800" b="1" dirty="0">
                <a:solidFill>
                  <a:schemeClr val="bg1"/>
                </a:solidFill>
                <a:latin typeface="Arial" panose="020B0604020202020204" pitchFamily="34" charset="0"/>
                <a:cs typeface="Arial" panose="020B0604020202020204" pitchFamily="34" charset="0"/>
              </a:rPr>
              <a:t>R</a:t>
            </a:r>
            <a:r>
              <a:rPr lang="en-AE" sz="2800" b="1" baseline="30000" dirty="0">
                <a:solidFill>
                  <a:schemeClr val="bg1"/>
                </a:solidFill>
                <a:latin typeface="Arial" panose="020B0604020202020204" pitchFamily="34" charset="0"/>
                <a:cs typeface="Arial" panose="020B0604020202020204" pitchFamily="34" charset="0"/>
              </a:rPr>
              <a:t>2 </a:t>
            </a:r>
            <a:r>
              <a:rPr lang="en-AE" sz="2800" b="1" dirty="0">
                <a:solidFill>
                  <a:schemeClr val="bg1"/>
                </a:solidFill>
                <a:latin typeface="Arial" panose="020B0604020202020204" pitchFamily="34" charset="0"/>
                <a:cs typeface="Arial" panose="020B0604020202020204" pitchFamily="34" charset="0"/>
              </a:rPr>
              <a:t> : 0.56</a:t>
            </a:r>
          </a:p>
        </p:txBody>
      </p:sp>
    </p:spTree>
    <p:extLst>
      <p:ext uri="{BB962C8B-B14F-4D97-AF65-F5344CB8AC3E}">
        <p14:creationId xmlns:p14="http://schemas.microsoft.com/office/powerpoint/2010/main" val="1003599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27FCB683-C5A7-16E4-1C74-70AF3BC2EAC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41AF178-E875-01FD-2532-98675C0DEB14}"/>
              </a:ext>
            </a:extLst>
          </p:cNvPr>
          <p:cNvSpPr txBox="1"/>
          <p:nvPr/>
        </p:nvSpPr>
        <p:spPr>
          <a:xfrm>
            <a:off x="498762" y="498764"/>
            <a:ext cx="7065819"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Linear Regression</a:t>
            </a:r>
          </a:p>
        </p:txBody>
      </p:sp>
      <p:sp>
        <p:nvSpPr>
          <p:cNvPr id="4" name="TextBox 3">
            <a:extLst>
              <a:ext uri="{FF2B5EF4-FFF2-40B4-BE49-F238E27FC236}">
                <a16:creationId xmlns:a16="http://schemas.microsoft.com/office/drawing/2014/main" id="{CA18E64A-FC03-4A40-99FE-E7599CD3AD10}"/>
              </a:ext>
            </a:extLst>
          </p:cNvPr>
          <p:cNvSpPr txBox="1"/>
          <p:nvPr/>
        </p:nvSpPr>
        <p:spPr>
          <a:xfrm rot="10800000" flipV="1">
            <a:off x="1198587" y="1262326"/>
            <a:ext cx="9794825" cy="3970318"/>
          </a:xfrm>
          <a:prstGeom prst="rect">
            <a:avLst/>
          </a:prstGeom>
          <a:noFill/>
        </p:spPr>
        <p:txBody>
          <a:bodyPr wrap="square" rtlCol="0">
            <a:spAutoFit/>
          </a:bodyPr>
          <a:lstStyle/>
          <a:p>
            <a:pPr algn="just"/>
            <a:r>
              <a:rPr lang="en-US" sz="2800" dirty="0">
                <a:latin typeface="Arial" panose="020B0604020202020204" pitchFamily="34" charset="0"/>
                <a:cs typeface="Arial" panose="020B0604020202020204" pitchFamily="34" charset="0"/>
              </a:rPr>
              <a:t>The Linear Regression model achieved an </a:t>
            </a:r>
            <a:r>
              <a:rPr lang="en-US" sz="2800" b="1" dirty="0">
                <a:latin typeface="Arial" panose="020B0604020202020204" pitchFamily="34" charset="0"/>
                <a:cs typeface="Arial" panose="020B0604020202020204" pitchFamily="34" charset="0"/>
              </a:rPr>
              <a:t>RMSE of 18,691.33</a:t>
            </a:r>
            <a:r>
              <a:rPr lang="en-US" sz="2800" dirty="0">
                <a:latin typeface="Arial" panose="020B0604020202020204" pitchFamily="34" charset="0"/>
                <a:cs typeface="Arial" panose="020B0604020202020204" pitchFamily="34" charset="0"/>
              </a:rPr>
              <a:t> and an </a:t>
            </a:r>
            <a:r>
              <a:rPr lang="en-US" sz="2800" b="1" dirty="0">
                <a:latin typeface="Arial" panose="020B0604020202020204" pitchFamily="34" charset="0"/>
                <a:cs typeface="Arial" panose="020B0604020202020204" pitchFamily="34" charset="0"/>
              </a:rPr>
              <a:t>R² of 0.56</a:t>
            </a:r>
            <a:r>
              <a:rPr lang="en-US" sz="2800" dirty="0">
                <a:latin typeface="Arial" panose="020B0604020202020204" pitchFamily="34" charset="0"/>
                <a:cs typeface="Arial" panose="020B0604020202020204" pitchFamily="34" charset="0"/>
              </a:rPr>
              <a:t>, indicating moderate predictive performance. While the model captures the general trend, the scatter of points around the regression line suggests significant variance and prediction errors, especially for higher salary ranges. This indicates that the linear model may struggle to capture complex, non-linear relationships in the data, suggesting the need for a more sophisticated model to improve accuracy.</a:t>
            </a:r>
          </a:p>
        </p:txBody>
      </p:sp>
    </p:spTree>
    <p:extLst>
      <p:ext uri="{BB962C8B-B14F-4D97-AF65-F5344CB8AC3E}">
        <p14:creationId xmlns:p14="http://schemas.microsoft.com/office/powerpoint/2010/main" val="735885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C2F918A1-D2D0-FD18-2367-E8CF9E38561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386EF34-D008-9EE4-2288-495BCE7DC554}"/>
              </a:ext>
            </a:extLst>
          </p:cNvPr>
          <p:cNvSpPr txBox="1"/>
          <p:nvPr/>
        </p:nvSpPr>
        <p:spPr>
          <a:xfrm>
            <a:off x="498762" y="498764"/>
            <a:ext cx="7065819"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RandomForest Regression</a:t>
            </a:r>
          </a:p>
        </p:txBody>
      </p:sp>
      <p:sp>
        <p:nvSpPr>
          <p:cNvPr id="2" name="Rounded Rectangle 1">
            <a:extLst>
              <a:ext uri="{FF2B5EF4-FFF2-40B4-BE49-F238E27FC236}">
                <a16:creationId xmlns:a16="http://schemas.microsoft.com/office/drawing/2014/main" id="{48994B54-5454-D619-C800-D5AB9AE8765A}"/>
              </a:ext>
            </a:extLst>
          </p:cNvPr>
          <p:cNvSpPr/>
          <p:nvPr/>
        </p:nvSpPr>
        <p:spPr>
          <a:xfrm>
            <a:off x="2651212" y="5765665"/>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3" name="TextBox 2">
            <a:extLst>
              <a:ext uri="{FF2B5EF4-FFF2-40B4-BE49-F238E27FC236}">
                <a16:creationId xmlns:a16="http://schemas.microsoft.com/office/drawing/2014/main" id="{2C03000C-F01A-4258-D15E-82E575104AC5}"/>
              </a:ext>
            </a:extLst>
          </p:cNvPr>
          <p:cNvSpPr txBox="1"/>
          <p:nvPr/>
        </p:nvSpPr>
        <p:spPr>
          <a:xfrm rot="10800000" flipV="1">
            <a:off x="2653144" y="5993888"/>
            <a:ext cx="3440923" cy="523220"/>
          </a:xfrm>
          <a:prstGeom prst="rect">
            <a:avLst/>
          </a:prstGeom>
          <a:noFill/>
        </p:spPr>
        <p:txBody>
          <a:bodyPr wrap="square" rtlCol="0">
            <a:spAutoFit/>
          </a:bodyPr>
          <a:lstStyle/>
          <a:p>
            <a:pPr algn="ctr"/>
            <a:r>
              <a:rPr lang="en-AE" sz="2800" b="1" dirty="0">
                <a:solidFill>
                  <a:schemeClr val="bg1"/>
                </a:solidFill>
                <a:latin typeface="Arial" panose="020B0604020202020204" pitchFamily="34" charset="0"/>
                <a:cs typeface="Arial" panose="020B0604020202020204" pitchFamily="34" charset="0"/>
              </a:rPr>
              <a:t>   RMSE: 8671.75</a:t>
            </a:r>
          </a:p>
        </p:txBody>
      </p:sp>
      <p:pic>
        <p:nvPicPr>
          <p:cNvPr id="14340" name="Picture 4">
            <a:extLst>
              <a:ext uri="{FF2B5EF4-FFF2-40B4-BE49-F238E27FC236}">
                <a16:creationId xmlns:a16="http://schemas.microsoft.com/office/drawing/2014/main" id="{028820BF-57D6-35DD-FE5D-4BF8F4B19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230" y="1050260"/>
            <a:ext cx="7327540" cy="45292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094CE81-04CD-77DB-F67F-6AD42E83FB58}"/>
              </a:ext>
            </a:extLst>
          </p:cNvPr>
          <p:cNvSpPr txBox="1"/>
          <p:nvPr/>
        </p:nvSpPr>
        <p:spPr>
          <a:xfrm rot="10800000" flipV="1">
            <a:off x="6094067" y="6014383"/>
            <a:ext cx="3444788" cy="523220"/>
          </a:xfrm>
          <a:prstGeom prst="rect">
            <a:avLst/>
          </a:prstGeom>
          <a:noFill/>
        </p:spPr>
        <p:txBody>
          <a:bodyPr wrap="square" rtlCol="0">
            <a:spAutoFit/>
          </a:bodyPr>
          <a:lstStyle/>
          <a:p>
            <a:pPr algn="ctr"/>
            <a:r>
              <a:rPr lang="en-AE" sz="2800" b="1" dirty="0">
                <a:solidFill>
                  <a:schemeClr val="bg1"/>
                </a:solidFill>
                <a:latin typeface="Arial" panose="020B0604020202020204" pitchFamily="34" charset="0"/>
                <a:cs typeface="Arial" panose="020B0604020202020204" pitchFamily="34" charset="0"/>
              </a:rPr>
              <a:t>R</a:t>
            </a:r>
            <a:r>
              <a:rPr lang="en-AE" sz="2800" b="1" baseline="30000" dirty="0">
                <a:solidFill>
                  <a:schemeClr val="bg1"/>
                </a:solidFill>
                <a:latin typeface="Arial" panose="020B0604020202020204" pitchFamily="34" charset="0"/>
                <a:cs typeface="Arial" panose="020B0604020202020204" pitchFamily="34" charset="0"/>
              </a:rPr>
              <a:t>2 </a:t>
            </a:r>
            <a:r>
              <a:rPr lang="en-AE" sz="2800" b="1" dirty="0">
                <a:solidFill>
                  <a:schemeClr val="bg1"/>
                </a:solidFill>
                <a:latin typeface="Arial" panose="020B0604020202020204" pitchFamily="34" charset="0"/>
                <a:cs typeface="Arial" panose="020B0604020202020204" pitchFamily="34" charset="0"/>
              </a:rPr>
              <a:t> : 0.90</a:t>
            </a:r>
          </a:p>
        </p:txBody>
      </p:sp>
    </p:spTree>
    <p:extLst>
      <p:ext uri="{BB962C8B-B14F-4D97-AF65-F5344CB8AC3E}">
        <p14:creationId xmlns:p14="http://schemas.microsoft.com/office/powerpoint/2010/main" val="3543671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AF62301B-5FD5-B8FC-D59E-211B6DABDFB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E76CB020-2586-3105-36A2-581283ADA45E}"/>
              </a:ext>
            </a:extLst>
          </p:cNvPr>
          <p:cNvSpPr txBox="1"/>
          <p:nvPr/>
        </p:nvSpPr>
        <p:spPr>
          <a:xfrm>
            <a:off x="498762" y="498764"/>
            <a:ext cx="7065819"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RandomForest Regression</a:t>
            </a:r>
          </a:p>
        </p:txBody>
      </p:sp>
      <p:sp>
        <p:nvSpPr>
          <p:cNvPr id="3" name="TextBox 2">
            <a:extLst>
              <a:ext uri="{FF2B5EF4-FFF2-40B4-BE49-F238E27FC236}">
                <a16:creationId xmlns:a16="http://schemas.microsoft.com/office/drawing/2014/main" id="{21BC4F35-4523-E41A-9ABF-7E436F7DFA8B}"/>
              </a:ext>
            </a:extLst>
          </p:cNvPr>
          <p:cNvSpPr txBox="1"/>
          <p:nvPr/>
        </p:nvSpPr>
        <p:spPr>
          <a:xfrm>
            <a:off x="621174" y="1470306"/>
            <a:ext cx="10949651" cy="3539430"/>
          </a:xfrm>
          <a:prstGeom prst="rect">
            <a:avLst/>
          </a:prstGeom>
          <a:noFill/>
        </p:spPr>
        <p:txBody>
          <a:bodyPr wrap="square" rtlCol="0">
            <a:spAutoFit/>
          </a:bodyPr>
          <a:lstStyle/>
          <a:p>
            <a:pPr algn="just">
              <a:spcAft>
                <a:spcPts val="450"/>
              </a:spcAft>
            </a:pPr>
            <a:r>
              <a:rPr lang="en-US" sz="2800" dirty="0">
                <a:latin typeface="Arial" panose="020B0604020202020204" pitchFamily="34" charset="0"/>
                <a:cs typeface="Arial" panose="020B0604020202020204" pitchFamily="34" charset="0"/>
              </a:rPr>
              <a:t>The Random Forest Regression model achieved an </a:t>
            </a:r>
            <a:r>
              <a:rPr lang="en-US" sz="2800" b="1" dirty="0">
                <a:latin typeface="Arial" panose="020B0604020202020204" pitchFamily="34" charset="0"/>
                <a:cs typeface="Arial" panose="020B0604020202020204" pitchFamily="34" charset="0"/>
              </a:rPr>
              <a:t>RMSE of 8,671.75</a:t>
            </a:r>
            <a:r>
              <a:rPr lang="en-US" sz="2800" dirty="0">
                <a:latin typeface="Arial" panose="020B0604020202020204" pitchFamily="34" charset="0"/>
                <a:cs typeface="Arial" panose="020B0604020202020204" pitchFamily="34" charset="0"/>
              </a:rPr>
              <a:t> and an </a:t>
            </a:r>
            <a:r>
              <a:rPr lang="en-US" sz="2800" b="1" dirty="0">
                <a:latin typeface="Arial" panose="020B0604020202020204" pitchFamily="34" charset="0"/>
                <a:cs typeface="Arial" panose="020B0604020202020204" pitchFamily="34" charset="0"/>
              </a:rPr>
              <a:t>R² of 0.90</a:t>
            </a:r>
            <a:r>
              <a:rPr lang="en-US" sz="2800" dirty="0">
                <a:latin typeface="Arial" panose="020B0604020202020204" pitchFamily="34" charset="0"/>
                <a:cs typeface="Arial" panose="020B0604020202020204" pitchFamily="34" charset="0"/>
              </a:rPr>
              <a:t>, indicating strong predictive performance. The predicted salaries closely align with the actual values, as shown by the tight clustering around the diagonal line. This demonstrates the model's ability to capture complex patterns and relationships in the data, significantly outperforming the Linear Regression model. However, minor deviations at higher salary ranges suggest potential for further refinement.</a:t>
            </a:r>
            <a:endParaRPr lang="en-US" sz="28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5552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8FF90BFD-EA5C-4218-A7E4-C88B31E0CBA5}"/>
            </a:ext>
          </a:extLst>
        </p:cNvPr>
        <p:cNvGrpSpPr/>
        <p:nvPr/>
      </p:nvGrpSpPr>
      <p:grpSpPr>
        <a:xfrm>
          <a:off x="0" y="0"/>
          <a:ext cx="0" cy="0"/>
          <a:chOff x="0" y="0"/>
          <a:chExt cx="0" cy="0"/>
        </a:xfrm>
      </p:grpSpPr>
      <p:pic>
        <p:nvPicPr>
          <p:cNvPr id="16388" name="Picture 4">
            <a:extLst>
              <a:ext uri="{FF2B5EF4-FFF2-40B4-BE49-F238E27FC236}">
                <a16:creationId xmlns:a16="http://schemas.microsoft.com/office/drawing/2014/main" id="{C2EB3640-55DE-25AE-D21A-7043AD14B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0297" y="975921"/>
            <a:ext cx="7327541" cy="452925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1EDEE7B-02C6-117F-D0C7-269E618213F7}"/>
              </a:ext>
            </a:extLst>
          </p:cNvPr>
          <p:cNvSpPr txBox="1"/>
          <p:nvPr/>
        </p:nvSpPr>
        <p:spPr>
          <a:xfrm>
            <a:off x="498762" y="498764"/>
            <a:ext cx="8117700"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Tuned RandomForest Regression</a:t>
            </a:r>
          </a:p>
        </p:txBody>
      </p:sp>
      <p:sp>
        <p:nvSpPr>
          <p:cNvPr id="2" name="Rounded Rectangle 1">
            <a:extLst>
              <a:ext uri="{FF2B5EF4-FFF2-40B4-BE49-F238E27FC236}">
                <a16:creationId xmlns:a16="http://schemas.microsoft.com/office/drawing/2014/main" id="{F464C1CB-0C99-823B-67D9-81CEADDA4AD1}"/>
              </a:ext>
            </a:extLst>
          </p:cNvPr>
          <p:cNvSpPr/>
          <p:nvPr/>
        </p:nvSpPr>
        <p:spPr>
          <a:xfrm>
            <a:off x="2653145" y="5712905"/>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3" name="TextBox 2">
            <a:extLst>
              <a:ext uri="{FF2B5EF4-FFF2-40B4-BE49-F238E27FC236}">
                <a16:creationId xmlns:a16="http://schemas.microsoft.com/office/drawing/2014/main" id="{F2C8ED75-47F6-8CA5-734A-AF4972FA008C}"/>
              </a:ext>
            </a:extLst>
          </p:cNvPr>
          <p:cNvSpPr txBox="1"/>
          <p:nvPr/>
        </p:nvSpPr>
        <p:spPr>
          <a:xfrm rot="10800000" flipV="1">
            <a:off x="2653145" y="5961623"/>
            <a:ext cx="3440923" cy="523220"/>
          </a:xfrm>
          <a:prstGeom prst="rect">
            <a:avLst/>
          </a:prstGeom>
          <a:noFill/>
        </p:spPr>
        <p:txBody>
          <a:bodyPr wrap="square" rtlCol="0">
            <a:spAutoFit/>
          </a:bodyPr>
          <a:lstStyle/>
          <a:p>
            <a:pPr algn="ctr"/>
            <a:r>
              <a:rPr lang="en-AE" sz="2800" b="1" dirty="0">
                <a:solidFill>
                  <a:schemeClr val="bg1"/>
                </a:solidFill>
                <a:latin typeface="Arial" panose="020B0604020202020204" pitchFamily="34" charset="0"/>
                <a:cs typeface="Arial" panose="020B0604020202020204" pitchFamily="34" charset="0"/>
              </a:rPr>
              <a:t>   RMSE: 8671.75</a:t>
            </a:r>
          </a:p>
        </p:txBody>
      </p:sp>
      <p:sp>
        <p:nvSpPr>
          <p:cNvPr id="4" name="TextBox 3">
            <a:extLst>
              <a:ext uri="{FF2B5EF4-FFF2-40B4-BE49-F238E27FC236}">
                <a16:creationId xmlns:a16="http://schemas.microsoft.com/office/drawing/2014/main" id="{281F8FC7-4B24-B1F6-EBDF-3A6EBEEE48E2}"/>
              </a:ext>
            </a:extLst>
          </p:cNvPr>
          <p:cNvSpPr txBox="1"/>
          <p:nvPr/>
        </p:nvSpPr>
        <p:spPr>
          <a:xfrm rot="10800000" flipV="1">
            <a:off x="6094068" y="5961623"/>
            <a:ext cx="3444788" cy="523220"/>
          </a:xfrm>
          <a:prstGeom prst="rect">
            <a:avLst/>
          </a:prstGeom>
          <a:noFill/>
        </p:spPr>
        <p:txBody>
          <a:bodyPr wrap="square" rtlCol="0">
            <a:spAutoFit/>
          </a:bodyPr>
          <a:lstStyle/>
          <a:p>
            <a:pPr algn="ctr"/>
            <a:r>
              <a:rPr lang="en-AE" sz="2800" b="1" dirty="0">
                <a:solidFill>
                  <a:schemeClr val="bg1"/>
                </a:solidFill>
                <a:latin typeface="Arial" panose="020B0604020202020204" pitchFamily="34" charset="0"/>
                <a:cs typeface="Arial" panose="020B0604020202020204" pitchFamily="34" charset="0"/>
              </a:rPr>
              <a:t>R</a:t>
            </a:r>
            <a:r>
              <a:rPr lang="en-AE" sz="2800" b="1" baseline="30000" dirty="0">
                <a:solidFill>
                  <a:schemeClr val="bg1"/>
                </a:solidFill>
                <a:latin typeface="Arial" panose="020B0604020202020204" pitchFamily="34" charset="0"/>
                <a:cs typeface="Arial" panose="020B0604020202020204" pitchFamily="34" charset="0"/>
              </a:rPr>
              <a:t>2 </a:t>
            </a:r>
            <a:r>
              <a:rPr lang="en-AE" sz="2800" b="1" dirty="0">
                <a:solidFill>
                  <a:schemeClr val="bg1"/>
                </a:solidFill>
                <a:latin typeface="Arial" panose="020B0604020202020204" pitchFamily="34" charset="0"/>
                <a:cs typeface="Arial" panose="020B0604020202020204" pitchFamily="34" charset="0"/>
              </a:rPr>
              <a:t> : 0.90</a:t>
            </a:r>
          </a:p>
        </p:txBody>
      </p:sp>
    </p:spTree>
    <p:extLst>
      <p:ext uri="{BB962C8B-B14F-4D97-AF65-F5344CB8AC3E}">
        <p14:creationId xmlns:p14="http://schemas.microsoft.com/office/powerpoint/2010/main" val="2380145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75D6BD40-AFC2-589B-0C1E-2B5C5E14CFA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18BD2438-66C8-00C3-DD3F-C6601D6721B2}"/>
              </a:ext>
            </a:extLst>
          </p:cNvPr>
          <p:cNvSpPr txBox="1"/>
          <p:nvPr/>
        </p:nvSpPr>
        <p:spPr>
          <a:xfrm>
            <a:off x="498762" y="498764"/>
            <a:ext cx="8425319"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Tuned RandomForest Regression</a:t>
            </a:r>
          </a:p>
        </p:txBody>
      </p:sp>
      <p:sp>
        <p:nvSpPr>
          <p:cNvPr id="4" name="TextBox 3">
            <a:extLst>
              <a:ext uri="{FF2B5EF4-FFF2-40B4-BE49-F238E27FC236}">
                <a16:creationId xmlns:a16="http://schemas.microsoft.com/office/drawing/2014/main" id="{86707246-C227-617F-35FE-4C85AB8CEF27}"/>
              </a:ext>
            </a:extLst>
          </p:cNvPr>
          <p:cNvSpPr txBox="1"/>
          <p:nvPr/>
        </p:nvSpPr>
        <p:spPr>
          <a:xfrm>
            <a:off x="983165" y="1694078"/>
            <a:ext cx="10225669" cy="2677656"/>
          </a:xfrm>
          <a:prstGeom prst="rect">
            <a:avLst/>
          </a:prstGeom>
          <a:noFill/>
        </p:spPr>
        <p:txBody>
          <a:bodyPr wrap="square">
            <a:spAutoFit/>
          </a:bodyPr>
          <a:lstStyle/>
          <a:p>
            <a:pPr algn="just"/>
            <a:r>
              <a:rPr lang="en-US" sz="2800" dirty="0">
                <a:latin typeface="Arial" panose="020B0604020202020204" pitchFamily="34" charset="0"/>
                <a:cs typeface="Arial" panose="020B0604020202020204" pitchFamily="34" charset="0"/>
              </a:rPr>
              <a:t>The Tuned Random Forest Regression model achieved an </a:t>
            </a:r>
            <a:r>
              <a:rPr lang="en-US" sz="2800" b="1" dirty="0">
                <a:latin typeface="Arial" panose="020B0604020202020204" pitchFamily="34" charset="0"/>
                <a:cs typeface="Arial" panose="020B0604020202020204" pitchFamily="34" charset="0"/>
              </a:rPr>
              <a:t>RMSE of 9,408.59</a:t>
            </a:r>
            <a:r>
              <a:rPr lang="en-US" sz="2800" dirty="0">
                <a:latin typeface="Arial" panose="020B0604020202020204" pitchFamily="34" charset="0"/>
                <a:cs typeface="Arial" panose="020B0604020202020204" pitchFamily="34" charset="0"/>
              </a:rPr>
              <a:t> and an </a:t>
            </a:r>
            <a:r>
              <a:rPr lang="en-US" sz="2800" b="1" dirty="0">
                <a:latin typeface="Arial" panose="020B0604020202020204" pitchFamily="34" charset="0"/>
                <a:cs typeface="Arial" panose="020B0604020202020204" pitchFamily="34" charset="0"/>
              </a:rPr>
              <a:t>R² of 0.89</a:t>
            </a:r>
            <a:r>
              <a:rPr lang="en-US" sz="2800" dirty="0">
                <a:latin typeface="Arial" panose="020B0604020202020204" pitchFamily="34" charset="0"/>
                <a:cs typeface="Arial" panose="020B0604020202020204" pitchFamily="34" charset="0"/>
              </a:rPr>
              <a:t>, indicating strong predictive performance. The predictions align well with actual salary values, though slight deviations are observed at higher salary ranges. Compared to the base model, hyperparameter tuning improved accuracy, reducing prediction errors. </a:t>
            </a:r>
            <a:endParaRPr lang="en-AE" sz="28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0373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9205B9BE-DD28-5B71-1A7A-1D91083CBC5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584DEB9-F4D6-FA43-1D05-6E7BD0259617}"/>
              </a:ext>
            </a:extLst>
          </p:cNvPr>
          <p:cNvSpPr txBox="1"/>
          <p:nvPr/>
        </p:nvSpPr>
        <p:spPr>
          <a:xfrm>
            <a:off x="498764" y="498764"/>
            <a:ext cx="3158836"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Objectives</a:t>
            </a:r>
          </a:p>
        </p:txBody>
      </p:sp>
      <p:sp>
        <p:nvSpPr>
          <p:cNvPr id="2" name="TextBox 1">
            <a:extLst>
              <a:ext uri="{FF2B5EF4-FFF2-40B4-BE49-F238E27FC236}">
                <a16:creationId xmlns:a16="http://schemas.microsoft.com/office/drawing/2014/main" id="{2C6A879C-F3A9-C4F9-C5DA-6096F2F26A02}"/>
              </a:ext>
            </a:extLst>
          </p:cNvPr>
          <p:cNvSpPr txBox="1"/>
          <p:nvPr/>
        </p:nvSpPr>
        <p:spPr>
          <a:xfrm>
            <a:off x="498764" y="1018803"/>
            <a:ext cx="10567665" cy="5709255"/>
          </a:xfrm>
          <a:prstGeom prst="rect">
            <a:avLst/>
          </a:prstGeom>
          <a:noFill/>
        </p:spPr>
        <p:txBody>
          <a:bodyPr wrap="square" rtlCol="0">
            <a:spAutoFit/>
          </a:bodyPr>
          <a:lstStyle/>
          <a:p>
            <a:pPr algn="just">
              <a:spcAft>
                <a:spcPts val="450"/>
              </a:spcAft>
              <a:buFont typeface="Arial" panose="020B0604020202020204" pitchFamily="34" charset="0"/>
              <a:buChar char="•"/>
            </a:pPr>
            <a:r>
              <a:rPr lang="en-US" sz="2800" b="1" i="0" dirty="0">
                <a:solidFill>
                  <a:schemeClr val="tx2"/>
                </a:solidFill>
                <a:effectLst/>
                <a:latin typeface="Arial" panose="020B0604020202020204" pitchFamily="34" charset="0"/>
                <a:cs typeface="Arial" panose="020B0604020202020204" pitchFamily="34" charset="0"/>
              </a:rPr>
              <a:t>Enhanced Recruitment Process</a:t>
            </a:r>
            <a:r>
              <a:rPr lang="en-US" sz="2800" b="0" i="0" dirty="0">
                <a:solidFill>
                  <a:schemeClr val="tx2"/>
                </a:solidFill>
                <a:effectLst/>
                <a:latin typeface="Arial" panose="020B0604020202020204" pitchFamily="34" charset="0"/>
                <a:cs typeface="Arial" panose="020B0604020202020204" pitchFamily="34" charset="0"/>
              </a:rPr>
              <a:t>: </a:t>
            </a:r>
          </a:p>
          <a:p>
            <a:pPr algn="just">
              <a:spcAft>
                <a:spcPts val="450"/>
              </a:spcAft>
            </a:pPr>
            <a:r>
              <a:rPr lang="en-US" sz="2800" dirty="0">
                <a:solidFill>
                  <a:schemeClr val="tx2"/>
                </a:solidFill>
                <a:latin typeface="Arial" panose="020B0604020202020204" pitchFamily="34" charset="0"/>
                <a:cs typeface="Arial" panose="020B0604020202020204" pitchFamily="34" charset="0"/>
              </a:rPr>
              <a:t>	</a:t>
            </a:r>
            <a:r>
              <a:rPr lang="en-US" sz="2800" b="0" i="0" dirty="0">
                <a:solidFill>
                  <a:schemeClr val="tx2"/>
                </a:solidFill>
                <a:effectLst/>
                <a:latin typeface="Arial" panose="020B0604020202020204" pitchFamily="34" charset="0"/>
                <a:cs typeface="Arial" panose="020B0604020202020204" pitchFamily="34" charset="0"/>
              </a:rPr>
              <a:t> </a:t>
            </a:r>
            <a:r>
              <a:rPr lang="en-US" sz="2400" b="0" i="0" dirty="0">
                <a:solidFill>
                  <a:schemeClr val="tx2"/>
                </a:solidFill>
                <a:effectLst/>
                <a:latin typeface="Arial" panose="020B0604020202020204" pitchFamily="34" charset="0"/>
                <a:cs typeface="Arial" panose="020B0604020202020204" pitchFamily="34" charset="0"/>
              </a:rPr>
              <a:t>By accurately predicting salary ranges, recruiters can better align job postings with market standards, attracting top-tier talent while optimizing hiring costs.</a:t>
            </a:r>
          </a:p>
          <a:p>
            <a:pPr algn="just">
              <a:spcAft>
                <a:spcPts val="450"/>
              </a:spcAft>
              <a:buFont typeface="Arial" panose="020B0604020202020204" pitchFamily="34" charset="0"/>
              <a:buChar char="•"/>
            </a:pPr>
            <a:r>
              <a:rPr lang="en-US" sz="2800" b="1" dirty="0">
                <a:solidFill>
                  <a:schemeClr val="tx2"/>
                </a:solidFill>
                <a:latin typeface="Arial" panose="020B0604020202020204" pitchFamily="34" charset="0"/>
                <a:cs typeface="Arial" panose="020B0604020202020204" pitchFamily="34" charset="0"/>
              </a:rPr>
              <a:t>Improved Candidate Experience: </a:t>
            </a:r>
          </a:p>
          <a:p>
            <a:pPr algn="just">
              <a:spcAft>
                <a:spcPts val="450"/>
              </a:spcAft>
            </a:pPr>
            <a:r>
              <a:rPr lang="en-US" sz="2800" dirty="0">
                <a:solidFill>
                  <a:schemeClr val="tx2"/>
                </a:solidFill>
                <a:latin typeface="Arial" panose="020B0604020202020204" pitchFamily="34" charset="0"/>
                <a:cs typeface="Arial" panose="020B0604020202020204" pitchFamily="34" charset="0"/>
              </a:rPr>
              <a:t>	</a:t>
            </a:r>
            <a:r>
              <a:rPr lang="en-US" sz="2400" b="0" i="0" dirty="0">
                <a:solidFill>
                  <a:schemeClr val="tx2"/>
                </a:solidFill>
                <a:effectLst/>
                <a:latin typeface="Arial" panose="020B0604020202020204" pitchFamily="34" charset="0"/>
                <a:cs typeface="Arial" panose="020B0604020202020204" pitchFamily="34" charset="0"/>
              </a:rPr>
              <a:t>Providing transparent salary expectations upfront can significantly enhance candidate engagement and satisfaction, leading to higher acceptance rates.</a:t>
            </a:r>
          </a:p>
          <a:p>
            <a:pPr algn="just">
              <a:spcAft>
                <a:spcPts val="450"/>
              </a:spcAft>
              <a:buFont typeface="Arial" panose="020B0604020202020204" pitchFamily="34" charset="0"/>
              <a:buChar char="•"/>
            </a:pPr>
            <a:r>
              <a:rPr lang="en-US" sz="2800" b="1" dirty="0">
                <a:solidFill>
                  <a:schemeClr val="tx2"/>
                </a:solidFill>
                <a:latin typeface="Arial" panose="020B0604020202020204" pitchFamily="34" charset="0"/>
                <a:cs typeface="Arial" panose="020B0604020202020204" pitchFamily="34" charset="0"/>
              </a:rPr>
              <a:t>Strategic Decision-Making:</a:t>
            </a:r>
          </a:p>
          <a:p>
            <a:pPr algn="just">
              <a:spcAft>
                <a:spcPts val="450"/>
              </a:spcAft>
            </a:pPr>
            <a:r>
              <a:rPr lang="en-US" sz="2800" b="0" i="0" dirty="0">
                <a:solidFill>
                  <a:schemeClr val="tx2"/>
                </a:solidFill>
                <a:effectLst/>
                <a:latin typeface="Arial" panose="020B0604020202020204" pitchFamily="34" charset="0"/>
                <a:cs typeface="Arial" panose="020B0604020202020204" pitchFamily="34" charset="0"/>
              </a:rPr>
              <a:t>	</a:t>
            </a:r>
            <a:r>
              <a:rPr lang="en-US" sz="2400" dirty="0">
                <a:solidFill>
                  <a:schemeClr val="tx2"/>
                </a:solidFill>
                <a:latin typeface="Arial" panose="020B0604020202020204" pitchFamily="34" charset="0"/>
                <a:cs typeface="Arial" panose="020B0604020202020204" pitchFamily="34" charset="0"/>
              </a:rPr>
              <a:t>Access to reliable salary forecasts empowers HR professionals and organizational leaders to make informed decisions regarding budget allocation and resource planning.</a:t>
            </a:r>
          </a:p>
          <a:p>
            <a:pPr algn="just">
              <a:spcAft>
                <a:spcPts val="450"/>
              </a:spcAft>
              <a:buFont typeface="Arial" panose="020B0604020202020204" pitchFamily="34" charset="0"/>
              <a:buChar char="•"/>
            </a:pPr>
            <a:endParaRPr lang="en-US" sz="2800" b="0" i="0" dirty="0">
              <a:solidFill>
                <a:schemeClr val="tx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3266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5B759869-B8FC-B971-29C0-D856E6130E49}"/>
            </a:ext>
          </a:extLst>
        </p:cNvPr>
        <p:cNvGrpSpPr/>
        <p:nvPr/>
      </p:nvGrpSpPr>
      <p:grpSpPr>
        <a:xfrm>
          <a:off x="0" y="0"/>
          <a:ext cx="0" cy="0"/>
          <a:chOff x="0" y="0"/>
          <a:chExt cx="0" cy="0"/>
        </a:xfrm>
      </p:grpSpPr>
      <p:pic>
        <p:nvPicPr>
          <p:cNvPr id="18434" name="Picture 2">
            <a:extLst>
              <a:ext uri="{FF2B5EF4-FFF2-40B4-BE49-F238E27FC236}">
                <a16:creationId xmlns:a16="http://schemas.microsoft.com/office/drawing/2014/main" id="{085EB8B5-60EC-2B3D-C8E5-E28EEB2A1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0296" y="975920"/>
            <a:ext cx="7327543" cy="45292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07A6462-A7D5-E4C2-279F-F3B064820849}"/>
              </a:ext>
            </a:extLst>
          </p:cNvPr>
          <p:cNvSpPr txBox="1"/>
          <p:nvPr/>
        </p:nvSpPr>
        <p:spPr>
          <a:xfrm>
            <a:off x="498762" y="498764"/>
            <a:ext cx="8117700"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XGBoost Regression</a:t>
            </a:r>
          </a:p>
        </p:txBody>
      </p:sp>
      <p:sp>
        <p:nvSpPr>
          <p:cNvPr id="2" name="Rounded Rectangle 1">
            <a:extLst>
              <a:ext uri="{FF2B5EF4-FFF2-40B4-BE49-F238E27FC236}">
                <a16:creationId xmlns:a16="http://schemas.microsoft.com/office/drawing/2014/main" id="{F366FBA1-B78E-8BD6-F56E-E2236C387880}"/>
              </a:ext>
            </a:extLst>
          </p:cNvPr>
          <p:cNvSpPr/>
          <p:nvPr/>
        </p:nvSpPr>
        <p:spPr>
          <a:xfrm>
            <a:off x="2653145" y="5712905"/>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3" name="TextBox 2">
            <a:extLst>
              <a:ext uri="{FF2B5EF4-FFF2-40B4-BE49-F238E27FC236}">
                <a16:creationId xmlns:a16="http://schemas.microsoft.com/office/drawing/2014/main" id="{39671A50-EFA6-BC84-7C4E-5D16310B588F}"/>
              </a:ext>
            </a:extLst>
          </p:cNvPr>
          <p:cNvSpPr txBox="1"/>
          <p:nvPr/>
        </p:nvSpPr>
        <p:spPr>
          <a:xfrm rot="10800000" flipV="1">
            <a:off x="2653145" y="5961623"/>
            <a:ext cx="3440923" cy="523220"/>
          </a:xfrm>
          <a:prstGeom prst="rect">
            <a:avLst/>
          </a:prstGeom>
          <a:noFill/>
        </p:spPr>
        <p:txBody>
          <a:bodyPr wrap="square" rtlCol="0">
            <a:spAutoFit/>
          </a:bodyPr>
          <a:lstStyle/>
          <a:p>
            <a:pPr algn="ctr"/>
            <a:r>
              <a:rPr lang="en-AE" sz="2800" b="1" dirty="0">
                <a:solidFill>
                  <a:schemeClr val="bg1"/>
                </a:solidFill>
                <a:latin typeface="Arial" panose="020B0604020202020204" pitchFamily="34" charset="0"/>
                <a:cs typeface="Arial" panose="020B0604020202020204" pitchFamily="34" charset="0"/>
              </a:rPr>
              <a:t>   RMSE: 6538.35</a:t>
            </a:r>
          </a:p>
        </p:txBody>
      </p:sp>
      <p:sp>
        <p:nvSpPr>
          <p:cNvPr id="4" name="TextBox 3">
            <a:extLst>
              <a:ext uri="{FF2B5EF4-FFF2-40B4-BE49-F238E27FC236}">
                <a16:creationId xmlns:a16="http://schemas.microsoft.com/office/drawing/2014/main" id="{9B9405D4-3122-4E0D-6045-E64E953643F1}"/>
              </a:ext>
            </a:extLst>
          </p:cNvPr>
          <p:cNvSpPr txBox="1"/>
          <p:nvPr/>
        </p:nvSpPr>
        <p:spPr>
          <a:xfrm rot="10800000" flipV="1">
            <a:off x="6094068" y="5961623"/>
            <a:ext cx="3444788" cy="523220"/>
          </a:xfrm>
          <a:prstGeom prst="rect">
            <a:avLst/>
          </a:prstGeom>
          <a:noFill/>
        </p:spPr>
        <p:txBody>
          <a:bodyPr wrap="square" rtlCol="0">
            <a:spAutoFit/>
          </a:bodyPr>
          <a:lstStyle/>
          <a:p>
            <a:pPr algn="ctr"/>
            <a:r>
              <a:rPr lang="en-AE" sz="2800" b="1" dirty="0">
                <a:solidFill>
                  <a:schemeClr val="bg1"/>
                </a:solidFill>
                <a:latin typeface="Arial" panose="020B0604020202020204" pitchFamily="34" charset="0"/>
                <a:cs typeface="Arial" panose="020B0604020202020204" pitchFamily="34" charset="0"/>
              </a:rPr>
              <a:t>R</a:t>
            </a:r>
            <a:r>
              <a:rPr lang="en-AE" sz="2800" b="1" baseline="30000" dirty="0">
                <a:solidFill>
                  <a:schemeClr val="bg1"/>
                </a:solidFill>
                <a:latin typeface="Arial" panose="020B0604020202020204" pitchFamily="34" charset="0"/>
                <a:cs typeface="Arial" panose="020B0604020202020204" pitchFamily="34" charset="0"/>
              </a:rPr>
              <a:t>2 </a:t>
            </a:r>
            <a:r>
              <a:rPr lang="en-AE" sz="2800" b="1" dirty="0">
                <a:solidFill>
                  <a:schemeClr val="bg1"/>
                </a:solidFill>
                <a:latin typeface="Arial" panose="020B0604020202020204" pitchFamily="34" charset="0"/>
                <a:cs typeface="Arial" panose="020B0604020202020204" pitchFamily="34" charset="0"/>
              </a:rPr>
              <a:t> : 0.94</a:t>
            </a:r>
          </a:p>
        </p:txBody>
      </p:sp>
    </p:spTree>
    <p:extLst>
      <p:ext uri="{BB962C8B-B14F-4D97-AF65-F5344CB8AC3E}">
        <p14:creationId xmlns:p14="http://schemas.microsoft.com/office/powerpoint/2010/main" val="193729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BA7B1008-217F-A63F-845C-13FBFF24D33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61519E6-BD30-D978-515E-D51946777CB9}"/>
              </a:ext>
            </a:extLst>
          </p:cNvPr>
          <p:cNvSpPr txBox="1"/>
          <p:nvPr/>
        </p:nvSpPr>
        <p:spPr>
          <a:xfrm>
            <a:off x="498762" y="498764"/>
            <a:ext cx="8425319" cy="646331"/>
          </a:xfrm>
          <a:prstGeom prst="rect">
            <a:avLst/>
          </a:prstGeom>
          <a:noFill/>
        </p:spPr>
        <p:txBody>
          <a:bodyPr wrap="square" rtlCol="0">
            <a:spAutoFit/>
          </a:bodyPr>
          <a:lstStyle/>
          <a:p>
            <a:r>
              <a:rPr lang="en-AE" sz="3600">
                <a:solidFill>
                  <a:schemeClr val="tx2"/>
                </a:solidFill>
                <a:latin typeface="Aharoni" panose="02010803020104030203" pitchFamily="2" charset="-79"/>
                <a:cs typeface="Aharoni" panose="02010803020104030203" pitchFamily="2" charset="-79"/>
              </a:rPr>
              <a:t>XGBoost Regression</a:t>
            </a:r>
            <a:endParaRPr lang="en-AE" sz="3600" dirty="0">
              <a:solidFill>
                <a:schemeClr val="tx2"/>
              </a:solidFill>
              <a:latin typeface="Aharoni" panose="02010803020104030203" pitchFamily="2" charset="-79"/>
              <a:cs typeface="Aharoni" panose="02010803020104030203" pitchFamily="2" charset="-79"/>
            </a:endParaRPr>
          </a:p>
        </p:txBody>
      </p:sp>
      <p:sp>
        <p:nvSpPr>
          <p:cNvPr id="2" name="TextBox 1">
            <a:extLst>
              <a:ext uri="{FF2B5EF4-FFF2-40B4-BE49-F238E27FC236}">
                <a16:creationId xmlns:a16="http://schemas.microsoft.com/office/drawing/2014/main" id="{C2685BD4-24EF-23CE-2174-6CB8D0378F00}"/>
              </a:ext>
            </a:extLst>
          </p:cNvPr>
          <p:cNvSpPr txBox="1"/>
          <p:nvPr/>
        </p:nvSpPr>
        <p:spPr>
          <a:xfrm rot="10800000" flipV="1">
            <a:off x="895090" y="1145095"/>
            <a:ext cx="10401819" cy="3970318"/>
          </a:xfrm>
          <a:prstGeom prst="rect">
            <a:avLst/>
          </a:prstGeom>
          <a:noFill/>
        </p:spPr>
        <p:txBody>
          <a:bodyPr wrap="square" rtlCol="0">
            <a:spAutoFit/>
          </a:bodyPr>
          <a:lstStyle/>
          <a:p>
            <a:pPr algn="just"/>
            <a:r>
              <a:rPr lang="en-US" sz="2800" dirty="0">
                <a:solidFill>
                  <a:schemeClr val="tx2"/>
                </a:solidFill>
                <a:latin typeface="Arial" panose="020B0604020202020204" pitchFamily="34" charset="0"/>
                <a:cs typeface="Arial" panose="020B0604020202020204" pitchFamily="34" charset="0"/>
              </a:rPr>
              <a:t>The Tuned </a:t>
            </a:r>
            <a:r>
              <a:rPr lang="en-US" sz="2800" dirty="0" err="1">
                <a:solidFill>
                  <a:schemeClr val="tx2"/>
                </a:solidFill>
                <a:latin typeface="Arial" panose="020B0604020202020204" pitchFamily="34" charset="0"/>
                <a:cs typeface="Arial" panose="020B0604020202020204" pitchFamily="34" charset="0"/>
              </a:rPr>
              <a:t>XGBoost</a:t>
            </a:r>
            <a:r>
              <a:rPr lang="en-US" sz="2800" dirty="0">
                <a:solidFill>
                  <a:schemeClr val="tx2"/>
                </a:solidFill>
                <a:latin typeface="Arial" panose="020B0604020202020204" pitchFamily="34" charset="0"/>
                <a:cs typeface="Arial" panose="020B0604020202020204" pitchFamily="34" charset="0"/>
              </a:rPr>
              <a:t> Regression model achieved an </a:t>
            </a:r>
            <a:r>
              <a:rPr lang="en-US" sz="2800" b="1" dirty="0">
                <a:solidFill>
                  <a:schemeClr val="tx2"/>
                </a:solidFill>
                <a:latin typeface="Arial" panose="020B0604020202020204" pitchFamily="34" charset="0"/>
                <a:cs typeface="Arial" panose="020B0604020202020204" pitchFamily="34" charset="0"/>
              </a:rPr>
              <a:t>RMSE of 6,538.35</a:t>
            </a:r>
            <a:r>
              <a:rPr lang="en-US" sz="2800" dirty="0">
                <a:solidFill>
                  <a:schemeClr val="tx2"/>
                </a:solidFill>
                <a:latin typeface="Arial" panose="020B0604020202020204" pitchFamily="34" charset="0"/>
                <a:cs typeface="Arial" panose="020B0604020202020204" pitchFamily="34" charset="0"/>
              </a:rPr>
              <a:t> and an </a:t>
            </a:r>
            <a:r>
              <a:rPr lang="en-US" sz="2800" b="1" dirty="0">
                <a:solidFill>
                  <a:schemeClr val="tx2"/>
                </a:solidFill>
                <a:latin typeface="Arial" panose="020B0604020202020204" pitchFamily="34" charset="0"/>
                <a:cs typeface="Arial" panose="020B0604020202020204" pitchFamily="34" charset="0"/>
              </a:rPr>
              <a:t>R² of 0.94</a:t>
            </a:r>
            <a:r>
              <a:rPr lang="en-US" sz="2800" dirty="0">
                <a:solidFill>
                  <a:schemeClr val="tx2"/>
                </a:solidFill>
                <a:latin typeface="Arial" panose="020B0604020202020204" pitchFamily="34" charset="0"/>
                <a:cs typeface="Arial" panose="020B0604020202020204" pitchFamily="34" charset="0"/>
              </a:rPr>
              <a:t>, indicating excellent predictive performance. The predictions closely align with the actual salary values, as shown by the tight clustering along the diagonal line. The model demonstrates improved accuracy compared to previous models, with reduced errors and better handling of higher salary ranges. This result confirms that hyperparameter tuning significantly enhanced the model's ability to capture complex patterns in the data.</a:t>
            </a:r>
          </a:p>
        </p:txBody>
      </p:sp>
    </p:spTree>
    <p:extLst>
      <p:ext uri="{BB962C8B-B14F-4D97-AF65-F5344CB8AC3E}">
        <p14:creationId xmlns:p14="http://schemas.microsoft.com/office/powerpoint/2010/main" val="1680204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3F1E157C-67BA-2D53-3CD4-603752E6B84A}"/>
            </a:ext>
          </a:extLst>
        </p:cNvPr>
        <p:cNvGrpSpPr/>
        <p:nvPr/>
      </p:nvGrpSpPr>
      <p:grpSpPr>
        <a:xfrm>
          <a:off x="0" y="0"/>
          <a:ext cx="0" cy="0"/>
          <a:chOff x="0" y="0"/>
          <a:chExt cx="0" cy="0"/>
        </a:xfrm>
      </p:grpSpPr>
      <p:pic>
        <p:nvPicPr>
          <p:cNvPr id="18434" name="Picture 2">
            <a:extLst>
              <a:ext uri="{FF2B5EF4-FFF2-40B4-BE49-F238E27FC236}">
                <a16:creationId xmlns:a16="http://schemas.microsoft.com/office/drawing/2014/main" id="{D2C387BC-9AB0-B40B-453A-9FC621815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0296" y="1040012"/>
            <a:ext cx="7327543" cy="452925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3CD32F3-21C2-E78D-92EA-59DD0D535F8F}"/>
              </a:ext>
            </a:extLst>
          </p:cNvPr>
          <p:cNvSpPr txBox="1"/>
          <p:nvPr/>
        </p:nvSpPr>
        <p:spPr>
          <a:xfrm>
            <a:off x="498762" y="498764"/>
            <a:ext cx="8117700"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Tuned XGBoost Regression</a:t>
            </a:r>
          </a:p>
        </p:txBody>
      </p:sp>
      <p:sp>
        <p:nvSpPr>
          <p:cNvPr id="2" name="Rounded Rectangle 1">
            <a:extLst>
              <a:ext uri="{FF2B5EF4-FFF2-40B4-BE49-F238E27FC236}">
                <a16:creationId xmlns:a16="http://schemas.microsoft.com/office/drawing/2014/main" id="{83128D1E-F582-35D9-B366-F73226B5DD2E}"/>
              </a:ext>
            </a:extLst>
          </p:cNvPr>
          <p:cNvSpPr/>
          <p:nvPr/>
        </p:nvSpPr>
        <p:spPr>
          <a:xfrm>
            <a:off x="2653145" y="5712905"/>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3" name="TextBox 2">
            <a:extLst>
              <a:ext uri="{FF2B5EF4-FFF2-40B4-BE49-F238E27FC236}">
                <a16:creationId xmlns:a16="http://schemas.microsoft.com/office/drawing/2014/main" id="{FFCF296E-5253-9B7A-2CF9-D5426A888601}"/>
              </a:ext>
            </a:extLst>
          </p:cNvPr>
          <p:cNvSpPr txBox="1"/>
          <p:nvPr/>
        </p:nvSpPr>
        <p:spPr>
          <a:xfrm rot="10800000" flipV="1">
            <a:off x="2653145" y="5961623"/>
            <a:ext cx="3440923" cy="523220"/>
          </a:xfrm>
          <a:prstGeom prst="rect">
            <a:avLst/>
          </a:prstGeom>
          <a:noFill/>
        </p:spPr>
        <p:txBody>
          <a:bodyPr wrap="square" rtlCol="0">
            <a:spAutoFit/>
          </a:bodyPr>
          <a:lstStyle/>
          <a:p>
            <a:pPr algn="ctr"/>
            <a:r>
              <a:rPr lang="en-AE" sz="2800" b="1" dirty="0">
                <a:solidFill>
                  <a:schemeClr val="bg1"/>
                </a:solidFill>
                <a:latin typeface="Arial" panose="020B0604020202020204" pitchFamily="34" charset="0"/>
                <a:cs typeface="Arial" panose="020B0604020202020204" pitchFamily="34" charset="0"/>
              </a:rPr>
              <a:t>   RMSE: 6538.35</a:t>
            </a:r>
          </a:p>
        </p:txBody>
      </p:sp>
      <p:sp>
        <p:nvSpPr>
          <p:cNvPr id="4" name="TextBox 3">
            <a:extLst>
              <a:ext uri="{FF2B5EF4-FFF2-40B4-BE49-F238E27FC236}">
                <a16:creationId xmlns:a16="http://schemas.microsoft.com/office/drawing/2014/main" id="{45108D90-AA23-79C6-32DD-6A548C6F945E}"/>
              </a:ext>
            </a:extLst>
          </p:cNvPr>
          <p:cNvSpPr txBox="1"/>
          <p:nvPr/>
        </p:nvSpPr>
        <p:spPr>
          <a:xfrm rot="10800000" flipV="1">
            <a:off x="6094068" y="5961623"/>
            <a:ext cx="3444788" cy="523220"/>
          </a:xfrm>
          <a:prstGeom prst="rect">
            <a:avLst/>
          </a:prstGeom>
          <a:noFill/>
        </p:spPr>
        <p:txBody>
          <a:bodyPr wrap="square" rtlCol="0">
            <a:spAutoFit/>
          </a:bodyPr>
          <a:lstStyle/>
          <a:p>
            <a:pPr algn="ctr"/>
            <a:r>
              <a:rPr lang="en-AE" sz="2800" b="1" dirty="0">
                <a:solidFill>
                  <a:schemeClr val="bg1"/>
                </a:solidFill>
                <a:latin typeface="Arial" panose="020B0604020202020204" pitchFamily="34" charset="0"/>
                <a:cs typeface="Arial" panose="020B0604020202020204" pitchFamily="34" charset="0"/>
              </a:rPr>
              <a:t>R</a:t>
            </a:r>
            <a:r>
              <a:rPr lang="en-AE" sz="2800" b="1" baseline="30000" dirty="0">
                <a:solidFill>
                  <a:schemeClr val="bg1"/>
                </a:solidFill>
                <a:latin typeface="Arial" panose="020B0604020202020204" pitchFamily="34" charset="0"/>
                <a:cs typeface="Arial" panose="020B0604020202020204" pitchFamily="34" charset="0"/>
              </a:rPr>
              <a:t>2 </a:t>
            </a:r>
            <a:r>
              <a:rPr lang="en-AE" sz="2800" b="1" dirty="0">
                <a:solidFill>
                  <a:schemeClr val="bg1"/>
                </a:solidFill>
                <a:latin typeface="Arial" panose="020B0604020202020204" pitchFamily="34" charset="0"/>
                <a:cs typeface="Arial" panose="020B0604020202020204" pitchFamily="34" charset="0"/>
              </a:rPr>
              <a:t> : 0.94</a:t>
            </a:r>
          </a:p>
        </p:txBody>
      </p:sp>
    </p:spTree>
    <p:extLst>
      <p:ext uri="{BB962C8B-B14F-4D97-AF65-F5344CB8AC3E}">
        <p14:creationId xmlns:p14="http://schemas.microsoft.com/office/powerpoint/2010/main" val="1032290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955F7864-3687-F858-3F31-C1720137F4E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106DC932-3966-9F96-EA8E-78A44027FA60}"/>
              </a:ext>
            </a:extLst>
          </p:cNvPr>
          <p:cNvSpPr txBox="1"/>
          <p:nvPr/>
        </p:nvSpPr>
        <p:spPr>
          <a:xfrm>
            <a:off x="498762" y="498764"/>
            <a:ext cx="8425319"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Tuned XGBoost Regression</a:t>
            </a:r>
          </a:p>
        </p:txBody>
      </p:sp>
      <p:sp>
        <p:nvSpPr>
          <p:cNvPr id="4" name="TextBox 3">
            <a:extLst>
              <a:ext uri="{FF2B5EF4-FFF2-40B4-BE49-F238E27FC236}">
                <a16:creationId xmlns:a16="http://schemas.microsoft.com/office/drawing/2014/main" id="{6510DBB9-8C7A-F525-E7EC-344DD122CDE4}"/>
              </a:ext>
            </a:extLst>
          </p:cNvPr>
          <p:cNvSpPr txBox="1"/>
          <p:nvPr/>
        </p:nvSpPr>
        <p:spPr>
          <a:xfrm rot="10800000" flipV="1">
            <a:off x="1152525" y="1403151"/>
            <a:ext cx="9886950" cy="3539430"/>
          </a:xfrm>
          <a:prstGeom prst="rect">
            <a:avLst/>
          </a:prstGeom>
          <a:noFill/>
        </p:spPr>
        <p:txBody>
          <a:bodyPr wrap="square" rtlCol="0">
            <a:spAutoFit/>
          </a:bodyPr>
          <a:lstStyle/>
          <a:p>
            <a:pPr algn="just"/>
            <a:r>
              <a:rPr lang="en-US" sz="2800" dirty="0">
                <a:latin typeface="Arial" panose="020B0604020202020204" pitchFamily="34" charset="0"/>
                <a:cs typeface="Arial" panose="020B0604020202020204" pitchFamily="34" charset="0"/>
              </a:rPr>
              <a:t>The tuned </a:t>
            </a:r>
            <a:r>
              <a:rPr lang="en-US" sz="2800" dirty="0" err="1">
                <a:latin typeface="Arial" panose="020B0604020202020204" pitchFamily="34" charset="0"/>
                <a:cs typeface="Arial" panose="020B0604020202020204" pitchFamily="34" charset="0"/>
              </a:rPr>
              <a:t>XGBoost</a:t>
            </a:r>
            <a:r>
              <a:rPr lang="en-US" sz="2800" dirty="0">
                <a:latin typeface="Arial" panose="020B0604020202020204" pitchFamily="34" charset="0"/>
                <a:cs typeface="Arial" panose="020B0604020202020204" pitchFamily="34" charset="0"/>
              </a:rPr>
              <a:t> Regression model achieved an </a:t>
            </a:r>
            <a:r>
              <a:rPr lang="en-US" sz="2800" b="1" dirty="0">
                <a:latin typeface="Arial" panose="020B0604020202020204" pitchFamily="34" charset="0"/>
                <a:cs typeface="Arial" panose="020B0604020202020204" pitchFamily="34" charset="0"/>
              </a:rPr>
              <a:t>RMSE of 6,207.89</a:t>
            </a:r>
            <a:r>
              <a:rPr lang="en-US" sz="2800" dirty="0">
                <a:latin typeface="Arial" panose="020B0604020202020204" pitchFamily="34" charset="0"/>
                <a:cs typeface="Arial" panose="020B0604020202020204" pitchFamily="34" charset="0"/>
              </a:rPr>
              <a:t> and an </a:t>
            </a:r>
            <a:r>
              <a:rPr lang="en-US" sz="2800" b="1" dirty="0">
                <a:latin typeface="Arial" panose="020B0604020202020204" pitchFamily="34" charset="0"/>
                <a:cs typeface="Arial" panose="020B0604020202020204" pitchFamily="34" charset="0"/>
              </a:rPr>
              <a:t>R² of 0.94</a:t>
            </a:r>
            <a:r>
              <a:rPr lang="en-US" sz="2800" dirty="0">
                <a:latin typeface="Arial" panose="020B0604020202020204" pitchFamily="34" charset="0"/>
                <a:cs typeface="Arial" panose="020B0604020202020204" pitchFamily="34" charset="0"/>
              </a:rPr>
              <a:t>, indicating excellent predictive accuracy.. This model demonstrates superior performance compared to other models, capturing complex patterns effectively and minimizing prediction errors. The result confirms that hyperparameter tuning significantly enhanced the model's ability to generalize, making it the most reliable model for salary prediction in this project.</a:t>
            </a:r>
          </a:p>
        </p:txBody>
      </p:sp>
    </p:spTree>
    <p:extLst>
      <p:ext uri="{BB962C8B-B14F-4D97-AF65-F5344CB8AC3E}">
        <p14:creationId xmlns:p14="http://schemas.microsoft.com/office/powerpoint/2010/main" val="1602950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22BA2D01-036C-4811-FBEE-179A2B06ADE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19604BD1-55C8-06DF-A21B-A3B6DC2970EB}"/>
              </a:ext>
            </a:extLst>
          </p:cNvPr>
          <p:cNvSpPr txBox="1"/>
          <p:nvPr/>
        </p:nvSpPr>
        <p:spPr>
          <a:xfrm>
            <a:off x="498762" y="498764"/>
            <a:ext cx="8117700"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MLP Regression</a:t>
            </a:r>
          </a:p>
        </p:txBody>
      </p:sp>
      <p:sp>
        <p:nvSpPr>
          <p:cNvPr id="2" name="Rounded Rectangle 1">
            <a:extLst>
              <a:ext uri="{FF2B5EF4-FFF2-40B4-BE49-F238E27FC236}">
                <a16:creationId xmlns:a16="http://schemas.microsoft.com/office/drawing/2014/main" id="{BF8F75BD-9597-CC9B-1811-9CA2D639E390}"/>
              </a:ext>
            </a:extLst>
          </p:cNvPr>
          <p:cNvSpPr/>
          <p:nvPr/>
        </p:nvSpPr>
        <p:spPr>
          <a:xfrm>
            <a:off x="2653145" y="5712905"/>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3" name="TextBox 2">
            <a:extLst>
              <a:ext uri="{FF2B5EF4-FFF2-40B4-BE49-F238E27FC236}">
                <a16:creationId xmlns:a16="http://schemas.microsoft.com/office/drawing/2014/main" id="{33D39BCA-0902-2611-60C5-2E348418CA4B}"/>
              </a:ext>
            </a:extLst>
          </p:cNvPr>
          <p:cNvSpPr txBox="1"/>
          <p:nvPr/>
        </p:nvSpPr>
        <p:spPr>
          <a:xfrm rot="10800000" flipV="1">
            <a:off x="2653145" y="5961623"/>
            <a:ext cx="3440923" cy="523220"/>
          </a:xfrm>
          <a:prstGeom prst="rect">
            <a:avLst/>
          </a:prstGeom>
          <a:noFill/>
        </p:spPr>
        <p:txBody>
          <a:bodyPr wrap="square" rtlCol="0">
            <a:spAutoFit/>
          </a:bodyPr>
          <a:lstStyle/>
          <a:p>
            <a:pPr algn="ctr"/>
            <a:r>
              <a:rPr lang="en-AE" sz="2800" b="1" dirty="0">
                <a:solidFill>
                  <a:schemeClr val="bg1"/>
                </a:solidFill>
                <a:latin typeface="Arial" panose="020B0604020202020204" pitchFamily="34" charset="0"/>
                <a:cs typeface="Arial" panose="020B0604020202020204" pitchFamily="34" charset="0"/>
              </a:rPr>
              <a:t>   RMSE: 28372.39</a:t>
            </a:r>
          </a:p>
        </p:txBody>
      </p:sp>
      <p:pic>
        <p:nvPicPr>
          <p:cNvPr id="20482" name="Picture 2">
            <a:extLst>
              <a:ext uri="{FF2B5EF4-FFF2-40B4-BE49-F238E27FC236}">
                <a16:creationId xmlns:a16="http://schemas.microsoft.com/office/drawing/2014/main" id="{A88D9B1E-D13B-2976-F3C3-3362E38C0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0296" y="975920"/>
            <a:ext cx="7327543" cy="45292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0E945A-CC52-0658-B5F1-4810EE77698F}"/>
              </a:ext>
            </a:extLst>
          </p:cNvPr>
          <p:cNvSpPr txBox="1"/>
          <p:nvPr/>
        </p:nvSpPr>
        <p:spPr>
          <a:xfrm rot="10800000" flipV="1">
            <a:off x="6094068" y="5961623"/>
            <a:ext cx="3444788" cy="523220"/>
          </a:xfrm>
          <a:prstGeom prst="rect">
            <a:avLst/>
          </a:prstGeom>
          <a:noFill/>
        </p:spPr>
        <p:txBody>
          <a:bodyPr wrap="square" rtlCol="0">
            <a:spAutoFit/>
          </a:bodyPr>
          <a:lstStyle/>
          <a:p>
            <a:pPr algn="ctr"/>
            <a:r>
              <a:rPr lang="en-AE" sz="2800" b="1" dirty="0">
                <a:solidFill>
                  <a:schemeClr val="bg1"/>
                </a:solidFill>
                <a:latin typeface="Arial" panose="020B0604020202020204" pitchFamily="34" charset="0"/>
                <a:cs typeface="Arial" panose="020B0604020202020204" pitchFamily="34" charset="0"/>
              </a:rPr>
              <a:t>R</a:t>
            </a:r>
            <a:r>
              <a:rPr lang="en-AE" sz="2800" b="1" baseline="30000" dirty="0">
                <a:solidFill>
                  <a:schemeClr val="bg1"/>
                </a:solidFill>
                <a:latin typeface="Arial" panose="020B0604020202020204" pitchFamily="34" charset="0"/>
                <a:cs typeface="Arial" panose="020B0604020202020204" pitchFamily="34" charset="0"/>
              </a:rPr>
              <a:t>2 </a:t>
            </a:r>
            <a:r>
              <a:rPr lang="en-AE" sz="2800" b="1" dirty="0">
                <a:solidFill>
                  <a:schemeClr val="bg1"/>
                </a:solidFill>
                <a:latin typeface="Arial" panose="020B0604020202020204" pitchFamily="34" charset="0"/>
                <a:cs typeface="Arial" panose="020B0604020202020204" pitchFamily="34" charset="0"/>
              </a:rPr>
              <a:t> : 0.01</a:t>
            </a:r>
          </a:p>
        </p:txBody>
      </p:sp>
    </p:spTree>
    <p:extLst>
      <p:ext uri="{BB962C8B-B14F-4D97-AF65-F5344CB8AC3E}">
        <p14:creationId xmlns:p14="http://schemas.microsoft.com/office/powerpoint/2010/main" val="293476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6F30F150-8652-3F73-7696-762FF0BA989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100CAA8E-DFEB-EF2B-331A-A1481FD73231}"/>
              </a:ext>
            </a:extLst>
          </p:cNvPr>
          <p:cNvSpPr txBox="1"/>
          <p:nvPr/>
        </p:nvSpPr>
        <p:spPr>
          <a:xfrm>
            <a:off x="498762" y="498764"/>
            <a:ext cx="8425319"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MLP Regression</a:t>
            </a:r>
          </a:p>
        </p:txBody>
      </p:sp>
      <p:sp>
        <p:nvSpPr>
          <p:cNvPr id="2" name="TextBox 1">
            <a:extLst>
              <a:ext uri="{FF2B5EF4-FFF2-40B4-BE49-F238E27FC236}">
                <a16:creationId xmlns:a16="http://schemas.microsoft.com/office/drawing/2014/main" id="{24FA8A10-AC1C-68A0-6503-1AAC8B4D5DB7}"/>
              </a:ext>
            </a:extLst>
          </p:cNvPr>
          <p:cNvSpPr txBox="1"/>
          <p:nvPr/>
        </p:nvSpPr>
        <p:spPr>
          <a:xfrm rot="10800000" flipV="1">
            <a:off x="1404926" y="1357350"/>
            <a:ext cx="9661658" cy="4401205"/>
          </a:xfrm>
          <a:prstGeom prst="rect">
            <a:avLst/>
          </a:prstGeom>
          <a:noFill/>
        </p:spPr>
        <p:txBody>
          <a:bodyPr wrap="square" rtlCol="0">
            <a:spAutoFit/>
          </a:bodyPr>
          <a:lstStyle/>
          <a:p>
            <a:pPr algn="just"/>
            <a:r>
              <a:rPr lang="en-US" sz="2800" dirty="0">
                <a:latin typeface="Arial" panose="020B0604020202020204" pitchFamily="34" charset="0"/>
                <a:cs typeface="Arial" panose="020B0604020202020204" pitchFamily="34" charset="0"/>
              </a:rPr>
              <a:t>The MLP Regression model performed poorly, with an </a:t>
            </a:r>
            <a:r>
              <a:rPr lang="en-US" sz="2800" b="1" dirty="0">
                <a:latin typeface="Arial" panose="020B0604020202020204" pitchFamily="34" charset="0"/>
                <a:cs typeface="Arial" panose="020B0604020202020204" pitchFamily="34" charset="0"/>
              </a:rPr>
              <a:t>RMSE of 28,372.39</a:t>
            </a:r>
            <a:r>
              <a:rPr lang="en-US" sz="2800" dirty="0">
                <a:latin typeface="Arial" panose="020B0604020202020204" pitchFamily="34" charset="0"/>
                <a:cs typeface="Arial" panose="020B0604020202020204" pitchFamily="34" charset="0"/>
              </a:rPr>
              <a:t> and an </a:t>
            </a:r>
            <a:r>
              <a:rPr lang="en-US" sz="2800" b="1" dirty="0">
                <a:latin typeface="Arial" panose="020B0604020202020204" pitchFamily="34" charset="0"/>
                <a:cs typeface="Arial" panose="020B0604020202020204" pitchFamily="34" charset="0"/>
              </a:rPr>
              <a:t>R² of 0.01</a:t>
            </a:r>
            <a:r>
              <a:rPr lang="en-US" sz="2800" dirty="0">
                <a:latin typeface="Arial" panose="020B0604020202020204" pitchFamily="34" charset="0"/>
                <a:cs typeface="Arial" panose="020B0604020202020204" pitchFamily="34" charset="0"/>
              </a:rPr>
              <a:t>, indicating almost no predictive power. The predictions are widely scattered and deviate significantly from the actual values, especially at higher salary ranges. This suggests that the MLP model struggled to capture the underlying patterns in the data, potentially due to insufficient tuning, overfitting, or the complexity of the data not being well-suited for this model architecture. Further optimization or reconsidering model selection is recommended.</a:t>
            </a:r>
          </a:p>
        </p:txBody>
      </p:sp>
    </p:spTree>
    <p:extLst>
      <p:ext uri="{BB962C8B-B14F-4D97-AF65-F5344CB8AC3E}">
        <p14:creationId xmlns:p14="http://schemas.microsoft.com/office/powerpoint/2010/main" val="3646927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1155DB36-64F6-77C2-253B-DA491E7C5F7E}"/>
            </a:ext>
          </a:extLst>
        </p:cNvPr>
        <p:cNvGrpSpPr/>
        <p:nvPr/>
      </p:nvGrpSpPr>
      <p:grpSpPr>
        <a:xfrm>
          <a:off x="0" y="0"/>
          <a:ext cx="0" cy="0"/>
          <a:chOff x="0" y="0"/>
          <a:chExt cx="0" cy="0"/>
        </a:xfrm>
      </p:grpSpPr>
      <p:pic>
        <p:nvPicPr>
          <p:cNvPr id="22530" name="Picture 2">
            <a:extLst>
              <a:ext uri="{FF2B5EF4-FFF2-40B4-BE49-F238E27FC236}">
                <a16:creationId xmlns:a16="http://schemas.microsoft.com/office/drawing/2014/main" id="{310F5D45-7281-0C89-9545-91FD3FF9E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0296" y="975919"/>
            <a:ext cx="7327544" cy="452925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DFCB99B-BBBD-1D6D-41D0-9189A15CE052}"/>
              </a:ext>
            </a:extLst>
          </p:cNvPr>
          <p:cNvSpPr txBox="1"/>
          <p:nvPr/>
        </p:nvSpPr>
        <p:spPr>
          <a:xfrm>
            <a:off x="498762" y="498764"/>
            <a:ext cx="8117700"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Deep Learning Model</a:t>
            </a:r>
          </a:p>
        </p:txBody>
      </p:sp>
      <p:sp>
        <p:nvSpPr>
          <p:cNvPr id="2" name="Rounded Rectangle 1">
            <a:extLst>
              <a:ext uri="{FF2B5EF4-FFF2-40B4-BE49-F238E27FC236}">
                <a16:creationId xmlns:a16="http://schemas.microsoft.com/office/drawing/2014/main" id="{BA43854D-0F16-76CD-9BA9-4F7790D15935}"/>
              </a:ext>
            </a:extLst>
          </p:cNvPr>
          <p:cNvSpPr/>
          <p:nvPr/>
        </p:nvSpPr>
        <p:spPr>
          <a:xfrm>
            <a:off x="2653145" y="5712905"/>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3" name="TextBox 2">
            <a:extLst>
              <a:ext uri="{FF2B5EF4-FFF2-40B4-BE49-F238E27FC236}">
                <a16:creationId xmlns:a16="http://schemas.microsoft.com/office/drawing/2014/main" id="{F577F967-8934-7570-110E-C58AC2B9025E}"/>
              </a:ext>
            </a:extLst>
          </p:cNvPr>
          <p:cNvSpPr txBox="1"/>
          <p:nvPr/>
        </p:nvSpPr>
        <p:spPr>
          <a:xfrm rot="10800000" flipV="1">
            <a:off x="2653145" y="5961623"/>
            <a:ext cx="3440923" cy="523220"/>
          </a:xfrm>
          <a:prstGeom prst="rect">
            <a:avLst/>
          </a:prstGeom>
          <a:noFill/>
        </p:spPr>
        <p:txBody>
          <a:bodyPr wrap="square" rtlCol="0">
            <a:spAutoFit/>
          </a:bodyPr>
          <a:lstStyle/>
          <a:p>
            <a:pPr algn="ctr"/>
            <a:r>
              <a:rPr lang="en-AE" sz="2800" b="1" dirty="0">
                <a:solidFill>
                  <a:schemeClr val="bg1"/>
                </a:solidFill>
                <a:latin typeface="Arial" panose="020B0604020202020204" pitchFamily="34" charset="0"/>
                <a:cs typeface="Arial" panose="020B0604020202020204" pitchFamily="34" charset="0"/>
              </a:rPr>
              <a:t>   RMSE: 43342.26</a:t>
            </a:r>
          </a:p>
        </p:txBody>
      </p:sp>
      <p:sp>
        <p:nvSpPr>
          <p:cNvPr id="4" name="TextBox 3">
            <a:extLst>
              <a:ext uri="{FF2B5EF4-FFF2-40B4-BE49-F238E27FC236}">
                <a16:creationId xmlns:a16="http://schemas.microsoft.com/office/drawing/2014/main" id="{5C0199EB-7B52-B4E7-6137-61117B5E84B7}"/>
              </a:ext>
            </a:extLst>
          </p:cNvPr>
          <p:cNvSpPr txBox="1"/>
          <p:nvPr/>
        </p:nvSpPr>
        <p:spPr>
          <a:xfrm rot="10800000" flipV="1">
            <a:off x="6094068" y="5961623"/>
            <a:ext cx="3444788" cy="523220"/>
          </a:xfrm>
          <a:prstGeom prst="rect">
            <a:avLst/>
          </a:prstGeom>
          <a:noFill/>
        </p:spPr>
        <p:txBody>
          <a:bodyPr wrap="square" rtlCol="0">
            <a:spAutoFit/>
          </a:bodyPr>
          <a:lstStyle/>
          <a:p>
            <a:pPr algn="ctr"/>
            <a:r>
              <a:rPr lang="en-AE" sz="2800" b="1" dirty="0">
                <a:solidFill>
                  <a:schemeClr val="bg1"/>
                </a:solidFill>
                <a:latin typeface="Arial" panose="020B0604020202020204" pitchFamily="34" charset="0"/>
                <a:cs typeface="Arial" panose="020B0604020202020204" pitchFamily="34" charset="0"/>
              </a:rPr>
              <a:t>R</a:t>
            </a:r>
            <a:r>
              <a:rPr lang="en-AE" sz="2800" b="1" baseline="30000" dirty="0">
                <a:solidFill>
                  <a:schemeClr val="bg1"/>
                </a:solidFill>
                <a:latin typeface="Arial" panose="020B0604020202020204" pitchFamily="34" charset="0"/>
                <a:cs typeface="Arial" panose="020B0604020202020204" pitchFamily="34" charset="0"/>
              </a:rPr>
              <a:t>2 </a:t>
            </a:r>
            <a:r>
              <a:rPr lang="en-AE" sz="2800" b="1" dirty="0">
                <a:solidFill>
                  <a:schemeClr val="bg1"/>
                </a:solidFill>
                <a:latin typeface="Arial" panose="020B0604020202020204" pitchFamily="34" charset="0"/>
                <a:cs typeface="Arial" panose="020B0604020202020204" pitchFamily="34" charset="0"/>
              </a:rPr>
              <a:t> : -1.29</a:t>
            </a:r>
          </a:p>
        </p:txBody>
      </p:sp>
    </p:spTree>
    <p:extLst>
      <p:ext uri="{BB962C8B-B14F-4D97-AF65-F5344CB8AC3E}">
        <p14:creationId xmlns:p14="http://schemas.microsoft.com/office/powerpoint/2010/main" val="994022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FD974234-DAC1-4A00-DFDD-542BABE71D4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2B3D94E-040B-2FEE-8893-6D39F78E1A1F}"/>
              </a:ext>
            </a:extLst>
          </p:cNvPr>
          <p:cNvSpPr txBox="1"/>
          <p:nvPr/>
        </p:nvSpPr>
        <p:spPr>
          <a:xfrm>
            <a:off x="498762" y="498764"/>
            <a:ext cx="8425319"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Deep Learning Model</a:t>
            </a:r>
          </a:p>
        </p:txBody>
      </p:sp>
      <p:sp>
        <p:nvSpPr>
          <p:cNvPr id="3" name="TextBox 2">
            <a:extLst>
              <a:ext uri="{FF2B5EF4-FFF2-40B4-BE49-F238E27FC236}">
                <a16:creationId xmlns:a16="http://schemas.microsoft.com/office/drawing/2014/main" id="{A5334B80-699F-A778-67DA-E3FB576536D1}"/>
              </a:ext>
            </a:extLst>
          </p:cNvPr>
          <p:cNvSpPr txBox="1"/>
          <p:nvPr/>
        </p:nvSpPr>
        <p:spPr>
          <a:xfrm>
            <a:off x="3733800" y="2495550"/>
            <a:ext cx="184731" cy="369332"/>
          </a:xfrm>
          <a:prstGeom prst="rect">
            <a:avLst/>
          </a:prstGeom>
          <a:noFill/>
        </p:spPr>
        <p:txBody>
          <a:bodyPr wrap="none" rtlCol="0">
            <a:spAutoFit/>
          </a:bodyPr>
          <a:lstStyle/>
          <a:p>
            <a:endParaRPr lang="en-AE" dirty="0"/>
          </a:p>
        </p:txBody>
      </p:sp>
      <p:sp>
        <p:nvSpPr>
          <p:cNvPr id="4" name="TextBox 3">
            <a:extLst>
              <a:ext uri="{FF2B5EF4-FFF2-40B4-BE49-F238E27FC236}">
                <a16:creationId xmlns:a16="http://schemas.microsoft.com/office/drawing/2014/main" id="{1D6BAA7D-39F5-7096-00D4-26F15AA34DB7}"/>
              </a:ext>
            </a:extLst>
          </p:cNvPr>
          <p:cNvSpPr txBox="1"/>
          <p:nvPr/>
        </p:nvSpPr>
        <p:spPr>
          <a:xfrm rot="10800000" flipV="1">
            <a:off x="1265171" y="1644694"/>
            <a:ext cx="9661658" cy="2677656"/>
          </a:xfrm>
          <a:prstGeom prst="rect">
            <a:avLst/>
          </a:prstGeom>
          <a:noFill/>
        </p:spPr>
        <p:txBody>
          <a:bodyPr wrap="square" rtlCol="0">
            <a:spAutoFit/>
          </a:bodyPr>
          <a:lstStyle/>
          <a:p>
            <a:pPr algn="just"/>
            <a:r>
              <a:rPr lang="en-US" sz="2800" dirty="0">
                <a:latin typeface="Arial" panose="020B0604020202020204" pitchFamily="34" charset="0"/>
                <a:cs typeface="Arial" panose="020B0604020202020204" pitchFamily="34" charset="0"/>
              </a:rPr>
              <a:t>The Deep Learning Model performed poorly, with an </a:t>
            </a:r>
            <a:r>
              <a:rPr lang="en-US" sz="2800" b="1" dirty="0">
                <a:latin typeface="Arial" panose="020B0604020202020204" pitchFamily="34" charset="0"/>
                <a:cs typeface="Arial" panose="020B0604020202020204" pitchFamily="34" charset="0"/>
              </a:rPr>
              <a:t>RMSE of 43,342.26</a:t>
            </a:r>
            <a:r>
              <a:rPr lang="en-US" sz="2800" dirty="0">
                <a:latin typeface="Arial" panose="020B0604020202020204" pitchFamily="34" charset="0"/>
                <a:cs typeface="Arial" panose="020B0604020202020204" pitchFamily="34" charset="0"/>
              </a:rPr>
              <a:t> and a negative </a:t>
            </a:r>
            <a:r>
              <a:rPr lang="en-US" sz="2800" b="1" dirty="0">
                <a:latin typeface="Arial" panose="020B0604020202020204" pitchFamily="34" charset="0"/>
                <a:cs typeface="Arial" panose="020B0604020202020204" pitchFamily="34" charset="0"/>
              </a:rPr>
              <a:t>R² of -1.29</a:t>
            </a:r>
            <a:r>
              <a:rPr lang="en-US" sz="2800" dirty="0">
                <a:latin typeface="Arial" panose="020B0604020202020204" pitchFamily="34" charset="0"/>
                <a:cs typeface="Arial" panose="020B0604020202020204" pitchFamily="34" charset="0"/>
              </a:rPr>
              <a:t>, indicating that the model performs worse than simply predicting the mean salary. The predictions are highly clustered and fail to capture the upward trend in actual salaries, significantly underestimating higher salary values. </a:t>
            </a:r>
          </a:p>
        </p:txBody>
      </p:sp>
    </p:spTree>
    <p:extLst>
      <p:ext uri="{BB962C8B-B14F-4D97-AF65-F5344CB8AC3E}">
        <p14:creationId xmlns:p14="http://schemas.microsoft.com/office/powerpoint/2010/main" val="189986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B0F0F87D-9523-4D5F-5ED6-6603F300D38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31FDDBE-E925-B5CD-EA7F-BF002C2947FC}"/>
              </a:ext>
            </a:extLst>
          </p:cNvPr>
          <p:cNvSpPr txBox="1"/>
          <p:nvPr/>
        </p:nvSpPr>
        <p:spPr>
          <a:xfrm>
            <a:off x="498762" y="498764"/>
            <a:ext cx="8425319"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Performance Evaluation (RMSE)</a:t>
            </a:r>
          </a:p>
        </p:txBody>
      </p:sp>
      <p:pic>
        <p:nvPicPr>
          <p:cNvPr id="23556" name="Picture 4">
            <a:extLst>
              <a:ext uri="{FF2B5EF4-FFF2-40B4-BE49-F238E27FC236}">
                <a16:creationId xmlns:a16="http://schemas.microsoft.com/office/drawing/2014/main" id="{38135D40-5027-BFEB-3FF9-0F7AE89F4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556" y="1145095"/>
            <a:ext cx="10216888" cy="5069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365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FF609F4A-D2BA-830E-7D4F-015D2FCE79A2}"/>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5EDA0DD-D2FB-92A0-0224-9FE4769FE5D6}"/>
              </a:ext>
            </a:extLst>
          </p:cNvPr>
          <p:cNvSpPr txBox="1"/>
          <p:nvPr/>
        </p:nvSpPr>
        <p:spPr>
          <a:xfrm>
            <a:off x="498762" y="498764"/>
            <a:ext cx="8425319"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Performance Evaluation (R</a:t>
            </a:r>
            <a:r>
              <a:rPr lang="en-AE" sz="3600" baseline="30000" dirty="0">
                <a:solidFill>
                  <a:schemeClr val="tx2"/>
                </a:solidFill>
                <a:latin typeface="Aharoni" panose="02010803020104030203" pitchFamily="2" charset="-79"/>
                <a:cs typeface="Aharoni" panose="02010803020104030203" pitchFamily="2" charset="-79"/>
              </a:rPr>
              <a:t>2</a:t>
            </a:r>
            <a:r>
              <a:rPr lang="en-AE" sz="3600" dirty="0">
                <a:solidFill>
                  <a:schemeClr val="tx2"/>
                </a:solidFill>
                <a:latin typeface="Aharoni" panose="02010803020104030203" pitchFamily="2" charset="-79"/>
                <a:cs typeface="Aharoni" panose="02010803020104030203" pitchFamily="2" charset="-79"/>
              </a:rPr>
              <a:t>)</a:t>
            </a:r>
          </a:p>
        </p:txBody>
      </p:sp>
      <p:pic>
        <p:nvPicPr>
          <p:cNvPr id="2" name="Picture 2">
            <a:extLst>
              <a:ext uri="{FF2B5EF4-FFF2-40B4-BE49-F238E27FC236}">
                <a16:creationId xmlns:a16="http://schemas.microsoft.com/office/drawing/2014/main" id="{57E31059-C452-9C06-95DC-65ACA3D26B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555" y="1145095"/>
            <a:ext cx="10216889" cy="5069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512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9595D803-1C4D-8148-48DD-4D136CB241C4}"/>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FBF2007-DFCF-AC41-0DA0-3C18C8479010}"/>
              </a:ext>
            </a:extLst>
          </p:cNvPr>
          <p:cNvSpPr txBox="1"/>
          <p:nvPr/>
        </p:nvSpPr>
        <p:spPr>
          <a:xfrm>
            <a:off x="498763" y="498764"/>
            <a:ext cx="4156363"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Data Overview</a:t>
            </a:r>
          </a:p>
        </p:txBody>
      </p:sp>
      <p:sp>
        <p:nvSpPr>
          <p:cNvPr id="6" name="TextBox 5">
            <a:extLst>
              <a:ext uri="{FF2B5EF4-FFF2-40B4-BE49-F238E27FC236}">
                <a16:creationId xmlns:a16="http://schemas.microsoft.com/office/drawing/2014/main" id="{90B14C72-9382-BC2D-921F-0A563D825C8F}"/>
              </a:ext>
            </a:extLst>
          </p:cNvPr>
          <p:cNvSpPr txBox="1"/>
          <p:nvPr/>
        </p:nvSpPr>
        <p:spPr>
          <a:xfrm>
            <a:off x="498764" y="1182230"/>
            <a:ext cx="5718754" cy="1384995"/>
          </a:xfrm>
          <a:prstGeom prst="rect">
            <a:avLst/>
          </a:prstGeom>
          <a:noFill/>
        </p:spPr>
        <p:txBody>
          <a:bodyPr wrap="square" rtlCol="0">
            <a:spAutoFit/>
          </a:bodyPr>
          <a:lstStyle/>
          <a:p>
            <a:pPr algn="just">
              <a:spcAft>
                <a:spcPts val="450"/>
              </a:spcAft>
            </a:pPr>
            <a:r>
              <a:rPr lang="en-US" sz="2800" dirty="0">
                <a:solidFill>
                  <a:schemeClr val="tx2"/>
                </a:solidFill>
                <a:latin typeface="Arial" panose="020B0604020202020204" pitchFamily="34" charset="0"/>
                <a:cs typeface="Arial" panose="020B0604020202020204" pitchFamily="34" charset="0"/>
              </a:rPr>
              <a:t>The dataset contains job listing in New York City, USA from 2020 to 2024 with the following columns:</a:t>
            </a:r>
            <a:endParaRPr lang="en-US" sz="2800" b="0" i="0" dirty="0">
              <a:solidFill>
                <a:schemeClr val="tx2"/>
              </a:solidFill>
              <a:effectLst/>
              <a:latin typeface="Arial" panose="020B0604020202020204" pitchFamily="34" charset="0"/>
              <a:cs typeface="Arial" panose="020B0604020202020204"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65CE8A13-493B-E442-B5AE-6E71193DFBA0}"/>
              </a:ext>
            </a:extLst>
          </p:cNvPr>
          <p:cNvPicPr>
            <a:picLocks noChangeAspect="1"/>
          </p:cNvPicPr>
          <p:nvPr/>
        </p:nvPicPr>
        <p:blipFill>
          <a:blip r:embed="rId3"/>
          <a:stretch>
            <a:fillRect/>
          </a:stretch>
        </p:blipFill>
        <p:spPr>
          <a:xfrm>
            <a:off x="6374935" y="534760"/>
            <a:ext cx="5542907" cy="5788479"/>
          </a:xfrm>
          <a:prstGeom prst="rect">
            <a:avLst/>
          </a:prstGeom>
        </p:spPr>
      </p:pic>
      <p:sp>
        <p:nvSpPr>
          <p:cNvPr id="5" name="TextBox 4">
            <a:extLst>
              <a:ext uri="{FF2B5EF4-FFF2-40B4-BE49-F238E27FC236}">
                <a16:creationId xmlns:a16="http://schemas.microsoft.com/office/drawing/2014/main" id="{AF149336-95BE-4565-558D-DC5C510B3F40}"/>
              </a:ext>
            </a:extLst>
          </p:cNvPr>
          <p:cNvSpPr txBox="1"/>
          <p:nvPr/>
        </p:nvSpPr>
        <p:spPr>
          <a:xfrm>
            <a:off x="498763" y="2718882"/>
            <a:ext cx="5718754" cy="2677656"/>
          </a:xfrm>
          <a:prstGeom prst="rect">
            <a:avLst/>
          </a:prstGeom>
          <a:noFill/>
        </p:spPr>
        <p:txBody>
          <a:bodyPr wrap="square" rtlCol="0">
            <a:spAutoFit/>
          </a:bodyPr>
          <a:lstStyle/>
          <a:p>
            <a:pPr algn="just">
              <a:spcAft>
                <a:spcPts val="450"/>
              </a:spcAft>
            </a:pPr>
            <a:r>
              <a:rPr lang="en-US" sz="2800" dirty="0">
                <a:solidFill>
                  <a:schemeClr val="tx2"/>
                </a:solidFill>
                <a:latin typeface="Arial" panose="020B0604020202020204" pitchFamily="34" charset="0"/>
                <a:cs typeface="Arial" panose="020B0604020202020204" pitchFamily="34" charset="0"/>
              </a:rPr>
              <a:t>The dataset’s features contains numerical columns like the target feature, Salary range From and To, while most of the features contains text and categorical features like Job Description and Job Category. </a:t>
            </a:r>
            <a:endParaRPr lang="en-US" sz="2800" b="0" i="0" dirty="0">
              <a:solidFill>
                <a:schemeClr val="tx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616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FDC7F711-153E-2C34-5CD8-B1E9726953A9}"/>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8451C589-7D0F-AD96-A58B-EB7B265C51C2}"/>
              </a:ext>
            </a:extLst>
          </p:cNvPr>
          <p:cNvSpPr txBox="1"/>
          <p:nvPr/>
        </p:nvSpPr>
        <p:spPr>
          <a:xfrm>
            <a:off x="498762" y="498764"/>
            <a:ext cx="8425319"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Performance Evaluation </a:t>
            </a:r>
          </a:p>
        </p:txBody>
      </p:sp>
      <p:sp>
        <p:nvSpPr>
          <p:cNvPr id="2" name="TextBox 1">
            <a:extLst>
              <a:ext uri="{FF2B5EF4-FFF2-40B4-BE49-F238E27FC236}">
                <a16:creationId xmlns:a16="http://schemas.microsoft.com/office/drawing/2014/main" id="{64DAC301-95F5-FAE5-A1FD-0DD6FA1FFD37}"/>
              </a:ext>
            </a:extLst>
          </p:cNvPr>
          <p:cNvSpPr txBox="1"/>
          <p:nvPr/>
        </p:nvSpPr>
        <p:spPr>
          <a:xfrm>
            <a:off x="980343" y="1411167"/>
            <a:ext cx="10560148" cy="2246769"/>
          </a:xfrm>
          <a:prstGeom prst="rect">
            <a:avLst/>
          </a:prstGeom>
          <a:noFill/>
        </p:spPr>
        <p:txBody>
          <a:bodyPr wrap="square" rtlCol="0">
            <a:spAutoFit/>
          </a:bodyPr>
          <a:lstStyle/>
          <a:p>
            <a:pPr algn="just">
              <a:spcBef>
                <a:spcPts val="450"/>
              </a:spcBef>
              <a:spcAft>
                <a:spcPts val="450"/>
              </a:spcAft>
            </a:pPr>
            <a:r>
              <a:rPr lang="en-US" sz="2800" dirty="0">
                <a:latin typeface="Arial" panose="020B0604020202020204" pitchFamily="34" charset="0"/>
                <a:cs typeface="Arial" panose="020B0604020202020204" pitchFamily="34" charset="0"/>
              </a:rPr>
              <a:t>The model comparison shows that the </a:t>
            </a:r>
            <a:r>
              <a:rPr lang="en-US" sz="2800" b="1" dirty="0" err="1">
                <a:latin typeface="Arial" panose="020B0604020202020204" pitchFamily="34" charset="0"/>
                <a:cs typeface="Arial" panose="020B0604020202020204" pitchFamily="34" charset="0"/>
              </a:rPr>
              <a:t>XGBoost</a:t>
            </a:r>
            <a:r>
              <a:rPr lang="en-US" sz="2800" b="1" dirty="0">
                <a:latin typeface="Arial" panose="020B0604020202020204" pitchFamily="34" charset="0"/>
                <a:cs typeface="Arial" panose="020B0604020202020204" pitchFamily="34" charset="0"/>
              </a:rPr>
              <a:t> model with hyperparameter tuning (</a:t>
            </a:r>
            <a:r>
              <a:rPr lang="en-US" sz="2800" b="1" dirty="0" err="1">
                <a:latin typeface="Arial" panose="020B0604020202020204" pitchFamily="34" charset="0"/>
                <a:cs typeface="Arial" panose="020B0604020202020204" pitchFamily="34" charset="0"/>
              </a:rPr>
              <a:t>XGBoost_HPT</a:t>
            </a:r>
            <a:r>
              <a:rPr lang="en-US" sz="2800" b="1" dirty="0">
                <a:latin typeface="Arial" panose="020B0604020202020204" pitchFamily="34" charset="0"/>
                <a:cs typeface="Arial" panose="020B0604020202020204" pitchFamily="34" charset="0"/>
              </a:rPr>
              <a:t>)</a:t>
            </a:r>
            <a:r>
              <a:rPr lang="en-US" sz="2800" dirty="0">
                <a:latin typeface="Arial" panose="020B0604020202020204" pitchFamily="34" charset="0"/>
                <a:cs typeface="Arial" panose="020B0604020202020204" pitchFamily="34" charset="0"/>
              </a:rPr>
              <a:t> achieved the best performance, with the </a:t>
            </a:r>
            <a:r>
              <a:rPr lang="en-US" sz="2800" b="1" dirty="0">
                <a:latin typeface="Arial" panose="020B0604020202020204" pitchFamily="34" charset="0"/>
                <a:cs typeface="Arial" panose="020B0604020202020204" pitchFamily="34" charset="0"/>
              </a:rPr>
              <a:t>lowest RMSE of 6,207.89</a:t>
            </a:r>
            <a:r>
              <a:rPr lang="en-US" sz="2800" dirty="0">
                <a:latin typeface="Arial" panose="020B0604020202020204" pitchFamily="34" charset="0"/>
                <a:cs typeface="Arial" panose="020B0604020202020204" pitchFamily="34" charset="0"/>
              </a:rPr>
              <a:t> and the </a:t>
            </a:r>
            <a:r>
              <a:rPr lang="en-US" sz="2800" b="1" dirty="0">
                <a:latin typeface="Arial" panose="020B0604020202020204" pitchFamily="34" charset="0"/>
                <a:cs typeface="Arial" panose="020B0604020202020204" pitchFamily="34" charset="0"/>
              </a:rPr>
              <a:t>highest R² of 0.94</a:t>
            </a:r>
            <a:r>
              <a:rPr lang="en-US" sz="2800" dirty="0">
                <a:latin typeface="Arial" panose="020B0604020202020204" pitchFamily="34" charset="0"/>
                <a:cs typeface="Arial" panose="020B0604020202020204" pitchFamily="34" charset="0"/>
              </a:rPr>
              <a:t>, indicating high prediction accuracy and low error. The untuned </a:t>
            </a:r>
            <a:r>
              <a:rPr lang="en-US" sz="2800" dirty="0" err="1">
                <a:latin typeface="Arial" panose="020B0604020202020204" pitchFamily="34" charset="0"/>
                <a:cs typeface="Arial" panose="020B0604020202020204" pitchFamily="34" charset="0"/>
              </a:rPr>
              <a:t>XGBoost</a:t>
            </a:r>
            <a:r>
              <a:rPr lang="en-US" sz="2800" dirty="0">
                <a:latin typeface="Arial" panose="020B0604020202020204" pitchFamily="34" charset="0"/>
                <a:cs typeface="Arial" panose="020B0604020202020204" pitchFamily="34" charset="0"/>
              </a:rPr>
              <a:t> model follows closely.</a:t>
            </a:r>
            <a:endParaRPr lang="en-AE" sz="28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603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33AB5140-B0A7-049D-2316-A279C90E2BB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3F3FA35-5041-469D-9356-84A08B561D7B}"/>
              </a:ext>
            </a:extLst>
          </p:cNvPr>
          <p:cNvSpPr txBox="1"/>
          <p:nvPr/>
        </p:nvSpPr>
        <p:spPr>
          <a:xfrm>
            <a:off x="124689" y="498763"/>
            <a:ext cx="11693238" cy="646331"/>
          </a:xfrm>
          <a:prstGeom prst="rect">
            <a:avLst/>
          </a:prstGeom>
          <a:noFill/>
        </p:spPr>
        <p:txBody>
          <a:bodyPr wrap="square" rtlCol="0">
            <a:spAutoFit/>
          </a:bodyPr>
          <a:lstStyle/>
          <a:p>
            <a:pPr algn="l"/>
            <a:r>
              <a:rPr lang="en-US" sz="3600" b="1" dirty="0">
                <a:solidFill>
                  <a:schemeClr val="tx2"/>
                </a:solidFill>
                <a:latin typeface="Aharoni" panose="02010803020104030203" pitchFamily="2" charset="-79"/>
                <a:cs typeface="Aharoni" panose="02010803020104030203" pitchFamily="2" charset="-79"/>
              </a:rPr>
              <a:t>Model Selection Conclusion</a:t>
            </a:r>
            <a:endParaRPr lang="en-US" sz="3600" b="0" i="0" dirty="0">
              <a:solidFill>
                <a:schemeClr val="tx2"/>
              </a:solidFill>
              <a:effectLst/>
              <a:latin typeface="Aharoni" panose="02010803020104030203" pitchFamily="2" charset="-79"/>
              <a:cs typeface="Aharoni" panose="02010803020104030203" pitchFamily="2" charset="-79"/>
            </a:endParaRPr>
          </a:p>
        </p:txBody>
      </p:sp>
      <p:sp>
        <p:nvSpPr>
          <p:cNvPr id="2" name="TextBox 1">
            <a:extLst>
              <a:ext uri="{FF2B5EF4-FFF2-40B4-BE49-F238E27FC236}">
                <a16:creationId xmlns:a16="http://schemas.microsoft.com/office/drawing/2014/main" id="{147A0C07-9609-B349-E1A2-F5CCA1F3F3E9}"/>
              </a:ext>
            </a:extLst>
          </p:cNvPr>
          <p:cNvSpPr txBox="1"/>
          <p:nvPr/>
        </p:nvSpPr>
        <p:spPr>
          <a:xfrm>
            <a:off x="1232988" y="821928"/>
            <a:ext cx="9726024" cy="3970318"/>
          </a:xfrm>
          <a:prstGeom prst="rect">
            <a:avLst/>
          </a:prstGeom>
          <a:noFill/>
        </p:spPr>
        <p:txBody>
          <a:bodyPr wrap="square" rtlCol="0">
            <a:spAutoFit/>
          </a:bodyPr>
          <a:lstStyle/>
          <a:p>
            <a:pPr algn="just">
              <a:spcAft>
                <a:spcPts val="450"/>
              </a:spcAft>
            </a:pPr>
            <a:br>
              <a:rPr lang="en-US" sz="2800" dirty="0">
                <a:solidFill>
                  <a:schemeClr val="tx2"/>
                </a:solidFill>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Given the evaluation results, the </a:t>
            </a:r>
            <a:r>
              <a:rPr lang="en-US" sz="2800" b="1" dirty="0" err="1">
                <a:latin typeface="Arial" panose="020B0604020202020204" pitchFamily="34" charset="0"/>
                <a:cs typeface="Arial" panose="020B0604020202020204" pitchFamily="34" charset="0"/>
              </a:rPr>
              <a:t>XGBoost</a:t>
            </a:r>
            <a:r>
              <a:rPr lang="en-US" sz="2800" b="1" dirty="0">
                <a:latin typeface="Arial" panose="020B0604020202020204" pitchFamily="34" charset="0"/>
                <a:cs typeface="Arial" panose="020B0604020202020204" pitchFamily="34" charset="0"/>
              </a:rPr>
              <a:t> model with hyperparameter tuning (</a:t>
            </a:r>
            <a:r>
              <a:rPr lang="en-US" sz="2800" b="1" dirty="0" err="1">
                <a:latin typeface="Arial" panose="020B0604020202020204" pitchFamily="34" charset="0"/>
                <a:cs typeface="Arial" panose="020B0604020202020204" pitchFamily="34" charset="0"/>
              </a:rPr>
              <a:t>XGBoost_HPT</a:t>
            </a:r>
            <a:r>
              <a:rPr lang="en-US" sz="2800" b="1" dirty="0">
                <a:latin typeface="Arial" panose="020B0604020202020204" pitchFamily="34" charset="0"/>
                <a:cs typeface="Arial" panose="020B0604020202020204" pitchFamily="34" charset="0"/>
              </a:rPr>
              <a:t>)</a:t>
            </a:r>
            <a:r>
              <a:rPr lang="en-US" sz="2800" dirty="0">
                <a:latin typeface="Arial" panose="020B0604020202020204" pitchFamily="34" charset="0"/>
                <a:cs typeface="Arial" panose="020B0604020202020204" pitchFamily="34" charset="0"/>
              </a:rPr>
              <a:t> is the most suitable choice for this salary prediction task. It strikes the best balance between accuracy and robustness, outperforming all other models in both R² and RMSE metrics. Now that the model has been selected, SHAP or </a:t>
            </a:r>
            <a:r>
              <a:rPr lang="en-US" sz="2800" dirty="0" err="1">
                <a:latin typeface="Arial" panose="020B0604020202020204" pitchFamily="34" charset="0"/>
                <a:cs typeface="Arial" panose="020B0604020202020204" pitchFamily="34" charset="0"/>
              </a:rPr>
              <a:t>SHapley</a:t>
            </a:r>
            <a:r>
              <a:rPr lang="en-US" sz="2800" dirty="0">
                <a:latin typeface="Arial" panose="020B0604020202020204" pitchFamily="34" charset="0"/>
                <a:cs typeface="Arial" panose="020B0604020202020204" pitchFamily="34" charset="0"/>
              </a:rPr>
              <a:t> Additive </a:t>
            </a:r>
            <a:r>
              <a:rPr lang="en-US" sz="2800" dirty="0" err="1">
                <a:latin typeface="Arial" panose="020B0604020202020204" pitchFamily="34" charset="0"/>
                <a:cs typeface="Arial" panose="020B0604020202020204" pitchFamily="34" charset="0"/>
              </a:rPr>
              <a:t>exPlanations</a:t>
            </a:r>
            <a:r>
              <a:rPr lang="en-US" sz="2800" dirty="0">
                <a:latin typeface="Arial" panose="020B0604020202020204" pitchFamily="34" charset="0"/>
                <a:cs typeface="Arial" panose="020B0604020202020204" pitchFamily="34" charset="0"/>
              </a:rPr>
              <a:t> can be used to improve or enhanced the model.</a:t>
            </a:r>
            <a:endParaRPr lang="en-US" sz="28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9540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2E1F7C9B-7AB3-E554-BFC7-CE40E5ECB9A1}"/>
            </a:ext>
          </a:extLst>
        </p:cNvPr>
        <p:cNvGrpSpPr/>
        <p:nvPr/>
      </p:nvGrpSpPr>
      <p:grpSpPr>
        <a:xfrm>
          <a:off x="0" y="0"/>
          <a:ext cx="0" cy="0"/>
          <a:chOff x="0" y="0"/>
          <a:chExt cx="0" cy="0"/>
        </a:xfrm>
      </p:grpSpPr>
      <p:pic>
        <p:nvPicPr>
          <p:cNvPr id="26626" name="Picture 2">
            <a:extLst>
              <a:ext uri="{FF2B5EF4-FFF2-40B4-BE49-F238E27FC236}">
                <a16:creationId xmlns:a16="http://schemas.microsoft.com/office/drawing/2014/main" id="{E9728AB1-53D1-9755-B8C9-0CF75DA73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4061" y="403323"/>
            <a:ext cx="3941784" cy="605135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E76E309-98B3-6BA0-D3FF-2AF0691BE17D}"/>
              </a:ext>
            </a:extLst>
          </p:cNvPr>
          <p:cNvSpPr txBox="1"/>
          <p:nvPr/>
        </p:nvSpPr>
        <p:spPr>
          <a:xfrm>
            <a:off x="498762" y="498764"/>
            <a:ext cx="8950038" cy="646331"/>
          </a:xfrm>
          <a:prstGeom prst="rect">
            <a:avLst/>
          </a:prstGeom>
          <a:noFill/>
        </p:spPr>
        <p:txBody>
          <a:bodyPr wrap="square" rtlCol="0">
            <a:spAutoFit/>
          </a:bodyPr>
          <a:lstStyle/>
          <a:p>
            <a:r>
              <a:rPr lang="en-US" sz="3600" dirty="0">
                <a:solidFill>
                  <a:schemeClr val="tx2"/>
                </a:solidFill>
                <a:latin typeface="Aharoni" panose="02010803020104030203" pitchFamily="2" charset="-79"/>
                <a:cs typeface="Aharoni" panose="02010803020104030203" pitchFamily="2" charset="-79"/>
              </a:rPr>
              <a:t>SHAP (</a:t>
            </a:r>
            <a:r>
              <a:rPr lang="en-US" sz="3600" dirty="0" err="1">
                <a:solidFill>
                  <a:schemeClr val="tx2"/>
                </a:solidFill>
                <a:latin typeface="Aharoni" panose="02010803020104030203" pitchFamily="2" charset="-79"/>
                <a:cs typeface="Aharoni" panose="02010803020104030203" pitchFamily="2" charset="-79"/>
              </a:rPr>
              <a:t>SHapley</a:t>
            </a:r>
            <a:r>
              <a:rPr lang="en-US" sz="3600" dirty="0">
                <a:solidFill>
                  <a:schemeClr val="tx2"/>
                </a:solidFill>
                <a:latin typeface="Aharoni" panose="02010803020104030203" pitchFamily="2" charset="-79"/>
                <a:cs typeface="Aharoni" panose="02010803020104030203" pitchFamily="2" charset="-79"/>
              </a:rPr>
              <a:t> Additive </a:t>
            </a:r>
            <a:r>
              <a:rPr lang="en-US" sz="3600" dirty="0" err="1">
                <a:solidFill>
                  <a:schemeClr val="tx2"/>
                </a:solidFill>
                <a:latin typeface="Aharoni" panose="02010803020104030203" pitchFamily="2" charset="-79"/>
                <a:cs typeface="Aharoni" panose="02010803020104030203" pitchFamily="2" charset="-79"/>
              </a:rPr>
              <a:t>exPlanations</a:t>
            </a:r>
            <a:r>
              <a:rPr lang="en-US" sz="3600" dirty="0">
                <a:solidFill>
                  <a:schemeClr val="tx2"/>
                </a:solidFill>
                <a:latin typeface="Aharoni" panose="02010803020104030203" pitchFamily="2" charset="-79"/>
                <a:cs typeface="Aharoni" panose="02010803020104030203" pitchFamily="2" charset="-79"/>
              </a:rPr>
              <a:t>)</a:t>
            </a:r>
            <a:endParaRPr lang="en-AE" sz="3600" dirty="0">
              <a:solidFill>
                <a:schemeClr val="tx2"/>
              </a:solidFill>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C01059F8-6D22-C731-9F4F-CEB211E9EFCA}"/>
              </a:ext>
            </a:extLst>
          </p:cNvPr>
          <p:cNvSpPr txBox="1"/>
          <p:nvPr/>
        </p:nvSpPr>
        <p:spPr>
          <a:xfrm>
            <a:off x="412372" y="1521890"/>
            <a:ext cx="7251689" cy="3108543"/>
          </a:xfrm>
          <a:prstGeom prst="rect">
            <a:avLst/>
          </a:prstGeom>
          <a:noFill/>
        </p:spPr>
        <p:txBody>
          <a:bodyPr wrap="square" rtlCol="0">
            <a:spAutoFit/>
          </a:bodyPr>
          <a:lstStyle/>
          <a:p>
            <a:pPr algn="just">
              <a:spcAft>
                <a:spcPts val="450"/>
              </a:spcAft>
            </a:pPr>
            <a:r>
              <a:rPr lang="en-US" sz="2800" dirty="0">
                <a:latin typeface="Arial" panose="020B0604020202020204" pitchFamily="34" charset="0"/>
                <a:cs typeface="Arial" panose="020B0604020202020204" pitchFamily="34" charset="0"/>
              </a:rPr>
              <a:t>The SHAP interaction plot shows that </a:t>
            </a:r>
            <a:r>
              <a:rPr lang="en-US" sz="2800" b="1" dirty="0">
                <a:latin typeface="Arial" panose="020B0604020202020204" pitchFamily="34" charset="0"/>
                <a:cs typeface="Arial" panose="020B0604020202020204" pitchFamily="34" charset="0"/>
              </a:rPr>
              <a:t>'Level'</a:t>
            </a:r>
            <a:r>
              <a:rPr lang="en-US" sz="2800" dirty="0">
                <a:latin typeface="Arial" panose="020B0604020202020204" pitchFamily="34" charset="0"/>
                <a:cs typeface="Arial" panose="020B0604020202020204" pitchFamily="34" charset="0"/>
              </a:rPr>
              <a:t> significantly impacts salary predictions, while </a:t>
            </a:r>
            <a:r>
              <a:rPr lang="en-US" sz="2800" b="1" dirty="0">
                <a:latin typeface="Arial" panose="020B0604020202020204" pitchFamily="34" charset="0"/>
                <a:cs typeface="Arial" panose="020B0604020202020204" pitchFamily="34" charset="0"/>
              </a:rPr>
              <a:t>'Posting Type'</a:t>
            </a:r>
            <a:r>
              <a:rPr lang="en-US" sz="2800" dirty="0">
                <a:latin typeface="Arial" panose="020B0604020202020204" pitchFamily="34" charset="0"/>
                <a:cs typeface="Arial" panose="020B0604020202020204" pitchFamily="34" charset="0"/>
              </a:rPr>
              <a:t> has minimal influence. This suggests that </a:t>
            </a:r>
            <a:r>
              <a:rPr lang="en-US" sz="2800" b="1" dirty="0">
                <a:latin typeface="Arial" panose="020B0604020202020204" pitchFamily="34" charset="0"/>
                <a:cs typeface="Arial" panose="020B0604020202020204" pitchFamily="34" charset="0"/>
              </a:rPr>
              <a:t>'Posting Type'</a:t>
            </a:r>
            <a:r>
              <a:rPr lang="en-US" sz="2800" dirty="0">
                <a:latin typeface="Arial" panose="020B0604020202020204" pitchFamily="34" charset="0"/>
                <a:cs typeface="Arial" panose="020B0604020202020204" pitchFamily="34" charset="0"/>
              </a:rPr>
              <a:t> could be considered for removal or transformation to simplify the model without compromising accuracy. </a:t>
            </a:r>
            <a:endParaRPr lang="en-US" sz="28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0274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0FCEE7F8-F691-7592-7268-1BDB73F84932}"/>
            </a:ext>
          </a:extLst>
        </p:cNvPr>
        <p:cNvGrpSpPr/>
        <p:nvPr/>
      </p:nvGrpSpPr>
      <p:grpSpPr>
        <a:xfrm>
          <a:off x="0" y="0"/>
          <a:ext cx="0" cy="0"/>
          <a:chOff x="0" y="0"/>
          <a:chExt cx="0" cy="0"/>
        </a:xfrm>
      </p:grpSpPr>
      <p:pic>
        <p:nvPicPr>
          <p:cNvPr id="28678" name="Picture 6">
            <a:extLst>
              <a:ext uri="{FF2B5EF4-FFF2-40B4-BE49-F238E27FC236}">
                <a16:creationId xmlns:a16="http://schemas.microsoft.com/office/drawing/2014/main" id="{CB3D5A77-0E97-6455-97DE-475BA7D5B3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889" y="1027338"/>
            <a:ext cx="7244357" cy="447784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CDDECC9-18A6-9A5E-21B3-19C055C77EE7}"/>
              </a:ext>
            </a:extLst>
          </p:cNvPr>
          <p:cNvSpPr txBox="1"/>
          <p:nvPr/>
        </p:nvSpPr>
        <p:spPr>
          <a:xfrm>
            <a:off x="498762" y="498764"/>
            <a:ext cx="8117700"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Tuned XGBoost Regression (new)</a:t>
            </a:r>
          </a:p>
        </p:txBody>
      </p:sp>
      <p:sp>
        <p:nvSpPr>
          <p:cNvPr id="2" name="Rounded Rectangle 1">
            <a:extLst>
              <a:ext uri="{FF2B5EF4-FFF2-40B4-BE49-F238E27FC236}">
                <a16:creationId xmlns:a16="http://schemas.microsoft.com/office/drawing/2014/main" id="{00498D43-3FCC-DAFD-25C0-BDDC5F7ED555}"/>
              </a:ext>
            </a:extLst>
          </p:cNvPr>
          <p:cNvSpPr/>
          <p:nvPr/>
        </p:nvSpPr>
        <p:spPr>
          <a:xfrm>
            <a:off x="2653145" y="5712905"/>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3" name="TextBox 2">
            <a:extLst>
              <a:ext uri="{FF2B5EF4-FFF2-40B4-BE49-F238E27FC236}">
                <a16:creationId xmlns:a16="http://schemas.microsoft.com/office/drawing/2014/main" id="{CF46CB3B-50A4-E7CB-00CC-822FDBEDB5CD}"/>
              </a:ext>
            </a:extLst>
          </p:cNvPr>
          <p:cNvSpPr txBox="1"/>
          <p:nvPr/>
        </p:nvSpPr>
        <p:spPr>
          <a:xfrm rot="10800000" flipV="1">
            <a:off x="2653145" y="5961623"/>
            <a:ext cx="3440923" cy="523220"/>
          </a:xfrm>
          <a:prstGeom prst="rect">
            <a:avLst/>
          </a:prstGeom>
          <a:noFill/>
        </p:spPr>
        <p:txBody>
          <a:bodyPr wrap="square" rtlCol="0">
            <a:spAutoFit/>
          </a:bodyPr>
          <a:lstStyle/>
          <a:p>
            <a:pPr algn="ctr"/>
            <a:r>
              <a:rPr lang="en-AE" sz="2800" b="1" dirty="0">
                <a:solidFill>
                  <a:schemeClr val="bg1"/>
                </a:solidFill>
                <a:latin typeface="Arial" panose="020B0604020202020204" pitchFamily="34" charset="0"/>
                <a:cs typeface="Arial" panose="020B0604020202020204" pitchFamily="34" charset="0"/>
              </a:rPr>
              <a:t>   RMSE: 6135.28</a:t>
            </a:r>
          </a:p>
        </p:txBody>
      </p:sp>
      <p:sp>
        <p:nvSpPr>
          <p:cNvPr id="4" name="TextBox 3">
            <a:extLst>
              <a:ext uri="{FF2B5EF4-FFF2-40B4-BE49-F238E27FC236}">
                <a16:creationId xmlns:a16="http://schemas.microsoft.com/office/drawing/2014/main" id="{0CD078A7-F349-8148-E20C-0D8B0E0431AA}"/>
              </a:ext>
            </a:extLst>
          </p:cNvPr>
          <p:cNvSpPr txBox="1"/>
          <p:nvPr/>
        </p:nvSpPr>
        <p:spPr>
          <a:xfrm rot="10800000" flipV="1">
            <a:off x="6094068" y="5961623"/>
            <a:ext cx="3444788" cy="523220"/>
          </a:xfrm>
          <a:prstGeom prst="rect">
            <a:avLst/>
          </a:prstGeom>
          <a:noFill/>
        </p:spPr>
        <p:txBody>
          <a:bodyPr wrap="square" rtlCol="0">
            <a:spAutoFit/>
          </a:bodyPr>
          <a:lstStyle/>
          <a:p>
            <a:pPr algn="ctr"/>
            <a:r>
              <a:rPr lang="en-AE" sz="2800" b="1" dirty="0">
                <a:solidFill>
                  <a:schemeClr val="bg1"/>
                </a:solidFill>
                <a:latin typeface="Arial" panose="020B0604020202020204" pitchFamily="34" charset="0"/>
                <a:cs typeface="Arial" panose="020B0604020202020204" pitchFamily="34" charset="0"/>
              </a:rPr>
              <a:t>R</a:t>
            </a:r>
            <a:r>
              <a:rPr lang="en-AE" sz="2800" b="1" baseline="30000" dirty="0">
                <a:solidFill>
                  <a:schemeClr val="bg1"/>
                </a:solidFill>
                <a:latin typeface="Arial" panose="020B0604020202020204" pitchFamily="34" charset="0"/>
                <a:cs typeface="Arial" panose="020B0604020202020204" pitchFamily="34" charset="0"/>
              </a:rPr>
              <a:t>2 </a:t>
            </a:r>
            <a:r>
              <a:rPr lang="en-AE" sz="2800" b="1" dirty="0">
                <a:solidFill>
                  <a:schemeClr val="bg1"/>
                </a:solidFill>
                <a:latin typeface="Arial" panose="020B0604020202020204" pitchFamily="34" charset="0"/>
                <a:cs typeface="Arial" panose="020B0604020202020204" pitchFamily="34" charset="0"/>
              </a:rPr>
              <a:t> : 0.95</a:t>
            </a:r>
          </a:p>
        </p:txBody>
      </p:sp>
    </p:spTree>
    <p:extLst>
      <p:ext uri="{BB962C8B-B14F-4D97-AF65-F5344CB8AC3E}">
        <p14:creationId xmlns:p14="http://schemas.microsoft.com/office/powerpoint/2010/main" val="1851057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0D4DE2B2-A7C6-5B7D-9D16-C754A8D5EC2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ED792992-A252-CC93-D0CD-E375734D3F1E}"/>
              </a:ext>
            </a:extLst>
          </p:cNvPr>
          <p:cNvSpPr txBox="1"/>
          <p:nvPr/>
        </p:nvSpPr>
        <p:spPr>
          <a:xfrm>
            <a:off x="498762" y="498764"/>
            <a:ext cx="8117700"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Tuned XGBoost Regression (new)</a:t>
            </a:r>
          </a:p>
        </p:txBody>
      </p:sp>
      <p:pic>
        <p:nvPicPr>
          <p:cNvPr id="30722" name="Picture 2">
            <a:extLst>
              <a:ext uri="{FF2B5EF4-FFF2-40B4-BE49-F238E27FC236}">
                <a16:creationId xmlns:a16="http://schemas.microsoft.com/office/drawing/2014/main" id="{2190937D-940E-F0F7-53D3-C170C7EC9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560" y="1114728"/>
            <a:ext cx="7021814" cy="524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474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69681314-29B8-CBE6-7FE0-C774826755C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B21CEB22-B544-A02E-3969-FFEE2422792A}"/>
              </a:ext>
            </a:extLst>
          </p:cNvPr>
          <p:cNvSpPr txBox="1"/>
          <p:nvPr/>
        </p:nvSpPr>
        <p:spPr>
          <a:xfrm>
            <a:off x="498762" y="498764"/>
            <a:ext cx="8117700"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Residual Analysis</a:t>
            </a:r>
          </a:p>
        </p:txBody>
      </p:sp>
      <p:pic>
        <p:nvPicPr>
          <p:cNvPr id="32770" name="Picture 2">
            <a:extLst>
              <a:ext uri="{FF2B5EF4-FFF2-40B4-BE49-F238E27FC236}">
                <a16:creationId xmlns:a16="http://schemas.microsoft.com/office/drawing/2014/main" id="{C3732012-B7F8-756D-E714-1C404C9AE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62" y="1145651"/>
            <a:ext cx="5262465" cy="3216447"/>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a:extLst>
              <a:ext uri="{FF2B5EF4-FFF2-40B4-BE49-F238E27FC236}">
                <a16:creationId xmlns:a16="http://schemas.microsoft.com/office/drawing/2014/main" id="{7C81EC0E-89AC-02FD-F6D6-66A855AD69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145095"/>
            <a:ext cx="5168652" cy="32164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462DCA-35CE-9F72-7DAA-57397428B8AA}"/>
              </a:ext>
            </a:extLst>
          </p:cNvPr>
          <p:cNvSpPr txBox="1"/>
          <p:nvPr/>
        </p:nvSpPr>
        <p:spPr>
          <a:xfrm>
            <a:off x="1066801" y="4654062"/>
            <a:ext cx="10549544" cy="1384995"/>
          </a:xfrm>
          <a:prstGeom prst="rect">
            <a:avLst/>
          </a:prstGeom>
          <a:noFill/>
        </p:spPr>
        <p:txBody>
          <a:bodyPr wrap="square" rtlCol="0">
            <a:spAutoFit/>
          </a:bodyPr>
          <a:lstStyle/>
          <a:p>
            <a:r>
              <a:rPr lang="en-US" sz="2800" dirty="0">
                <a:solidFill>
                  <a:schemeClr val="tx2"/>
                </a:solidFill>
                <a:latin typeface="Arial" panose="020B0604020202020204" pitchFamily="34" charset="0"/>
                <a:cs typeface="Arial" panose="020B0604020202020204" pitchFamily="34" charset="0"/>
              </a:rPr>
              <a:t>The residual plots for both </a:t>
            </a:r>
            <a:r>
              <a:rPr lang="en-US" sz="2800" b="1" dirty="0">
                <a:solidFill>
                  <a:schemeClr val="tx2"/>
                </a:solidFill>
                <a:latin typeface="Arial" panose="020B0604020202020204" pitchFamily="34" charset="0"/>
                <a:cs typeface="Arial" panose="020B0604020202020204" pitchFamily="34" charset="0"/>
              </a:rPr>
              <a:t>minimum</a:t>
            </a:r>
            <a:r>
              <a:rPr lang="en-US" sz="2800" dirty="0">
                <a:solidFill>
                  <a:schemeClr val="tx2"/>
                </a:solidFill>
                <a:latin typeface="Arial" panose="020B0604020202020204" pitchFamily="34" charset="0"/>
                <a:cs typeface="Arial" panose="020B0604020202020204" pitchFamily="34" charset="0"/>
              </a:rPr>
              <a:t> and </a:t>
            </a:r>
            <a:r>
              <a:rPr lang="en-US" sz="2800" b="1" dirty="0">
                <a:solidFill>
                  <a:schemeClr val="tx2"/>
                </a:solidFill>
                <a:latin typeface="Arial" panose="020B0604020202020204" pitchFamily="34" charset="0"/>
                <a:cs typeface="Arial" panose="020B0604020202020204" pitchFamily="34" charset="0"/>
              </a:rPr>
              <a:t>maximum salary</a:t>
            </a:r>
            <a:r>
              <a:rPr lang="en-US" sz="2800" dirty="0">
                <a:solidFill>
                  <a:schemeClr val="tx2"/>
                </a:solidFill>
                <a:latin typeface="Arial" panose="020B0604020202020204" pitchFamily="34" charset="0"/>
                <a:cs typeface="Arial" panose="020B0604020202020204" pitchFamily="34" charset="0"/>
              </a:rPr>
              <a:t> predictions show that residuals are mostly centered around zero, suggesting the model generally performs well.</a:t>
            </a:r>
            <a:endParaRPr lang="en-AE" sz="28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4822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F5098971-78BA-DB90-1259-518F95D1497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15D35E9-0960-816D-3469-4DFEFA63A046}"/>
              </a:ext>
            </a:extLst>
          </p:cNvPr>
          <p:cNvSpPr txBox="1"/>
          <p:nvPr/>
        </p:nvSpPr>
        <p:spPr>
          <a:xfrm>
            <a:off x="498762" y="498764"/>
            <a:ext cx="8117700"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Residual Analysis</a:t>
            </a:r>
          </a:p>
        </p:txBody>
      </p:sp>
      <p:pic>
        <p:nvPicPr>
          <p:cNvPr id="32774" name="Picture 6">
            <a:extLst>
              <a:ext uri="{FF2B5EF4-FFF2-40B4-BE49-F238E27FC236}">
                <a16:creationId xmlns:a16="http://schemas.microsoft.com/office/drawing/2014/main" id="{62FB1B5F-14CE-D2EC-EF8D-069B2F98A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8522" y="990890"/>
            <a:ext cx="6195732" cy="48762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D4FF7C5-B325-FC3B-46D9-AFE5EB4B845B}"/>
              </a:ext>
            </a:extLst>
          </p:cNvPr>
          <p:cNvSpPr txBox="1"/>
          <p:nvPr/>
        </p:nvSpPr>
        <p:spPr>
          <a:xfrm>
            <a:off x="413507" y="1227157"/>
            <a:ext cx="4908772" cy="5262979"/>
          </a:xfrm>
          <a:prstGeom prst="rect">
            <a:avLst/>
          </a:prstGeom>
          <a:noFill/>
        </p:spPr>
        <p:txBody>
          <a:bodyPr wrap="square" rtlCol="0">
            <a:spAutoFit/>
          </a:bodyPr>
          <a:lstStyle/>
          <a:p>
            <a:pPr algn="just"/>
            <a:r>
              <a:rPr lang="en-US" sz="2800" dirty="0">
                <a:solidFill>
                  <a:schemeClr val="tx2"/>
                </a:solidFill>
                <a:latin typeface="Arial" panose="020B0604020202020204" pitchFamily="34" charset="0"/>
                <a:cs typeface="Arial" panose="020B0604020202020204" pitchFamily="34" charset="0"/>
              </a:rPr>
              <a:t>The distribution plot of residuals for both </a:t>
            </a:r>
            <a:r>
              <a:rPr lang="en-US" sz="2800" b="1" dirty="0">
                <a:solidFill>
                  <a:schemeClr val="tx2"/>
                </a:solidFill>
                <a:latin typeface="Arial" panose="020B0604020202020204" pitchFamily="34" charset="0"/>
                <a:cs typeface="Arial" panose="020B0604020202020204" pitchFamily="34" charset="0"/>
              </a:rPr>
              <a:t>minimum</a:t>
            </a:r>
            <a:r>
              <a:rPr lang="en-US" sz="2800" dirty="0">
                <a:solidFill>
                  <a:schemeClr val="tx2"/>
                </a:solidFill>
                <a:latin typeface="Arial" panose="020B0604020202020204" pitchFamily="34" charset="0"/>
                <a:cs typeface="Arial" panose="020B0604020202020204" pitchFamily="34" charset="0"/>
              </a:rPr>
              <a:t> and </a:t>
            </a:r>
            <a:r>
              <a:rPr lang="en-US" sz="2800" b="1" dirty="0">
                <a:solidFill>
                  <a:schemeClr val="tx2"/>
                </a:solidFill>
                <a:latin typeface="Arial" panose="020B0604020202020204" pitchFamily="34" charset="0"/>
                <a:cs typeface="Arial" panose="020B0604020202020204" pitchFamily="34" charset="0"/>
              </a:rPr>
              <a:t>maximum</a:t>
            </a:r>
            <a:r>
              <a:rPr lang="en-US" sz="2800" dirty="0">
                <a:solidFill>
                  <a:schemeClr val="tx2"/>
                </a:solidFill>
                <a:latin typeface="Arial" panose="020B0604020202020204" pitchFamily="34" charset="0"/>
                <a:cs typeface="Arial" panose="020B0604020202020204" pitchFamily="34" charset="0"/>
              </a:rPr>
              <a:t> </a:t>
            </a:r>
            <a:r>
              <a:rPr lang="en-US" sz="2800" b="1" dirty="0">
                <a:solidFill>
                  <a:schemeClr val="tx2"/>
                </a:solidFill>
                <a:latin typeface="Arial" panose="020B0604020202020204" pitchFamily="34" charset="0"/>
                <a:cs typeface="Arial" panose="020B0604020202020204" pitchFamily="34" charset="0"/>
              </a:rPr>
              <a:t>salary</a:t>
            </a:r>
            <a:r>
              <a:rPr lang="en-US" sz="2800" dirty="0">
                <a:solidFill>
                  <a:schemeClr val="tx2"/>
                </a:solidFill>
                <a:latin typeface="Arial" panose="020B0604020202020204" pitchFamily="34" charset="0"/>
                <a:cs typeface="Arial" panose="020B0604020202020204" pitchFamily="34" charset="0"/>
              </a:rPr>
              <a:t> shows that most residuals are centered around </a:t>
            </a:r>
            <a:r>
              <a:rPr lang="en-US" sz="2800" b="1" dirty="0">
                <a:solidFill>
                  <a:schemeClr val="tx2"/>
                </a:solidFill>
                <a:latin typeface="Arial" panose="020B0604020202020204" pitchFamily="34" charset="0"/>
                <a:cs typeface="Arial" panose="020B0604020202020204" pitchFamily="34" charset="0"/>
              </a:rPr>
              <a:t>zero</a:t>
            </a:r>
            <a:r>
              <a:rPr lang="en-US" sz="2800" dirty="0">
                <a:solidFill>
                  <a:schemeClr val="tx2"/>
                </a:solidFill>
                <a:latin typeface="Arial" panose="020B0604020202020204" pitchFamily="34" charset="0"/>
                <a:cs typeface="Arial" panose="020B0604020202020204" pitchFamily="34" charset="0"/>
              </a:rPr>
              <a:t>, indicating that the model's predictions are generally accurate. The residuals exhibit a relatively normal distribution, suggesting that the model does not have systematic bias.</a:t>
            </a:r>
            <a:endParaRPr lang="en-AE" sz="28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4773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455B120F-24F3-AB8C-6D2E-A21DF103464F}"/>
            </a:ext>
          </a:extLst>
        </p:cNvPr>
        <p:cNvGrpSpPr/>
        <p:nvPr/>
      </p:nvGrpSpPr>
      <p:grpSpPr>
        <a:xfrm>
          <a:off x="0" y="0"/>
          <a:ext cx="0" cy="0"/>
          <a:chOff x="0" y="0"/>
          <a:chExt cx="0" cy="0"/>
        </a:xfrm>
      </p:grpSpPr>
      <p:pic>
        <p:nvPicPr>
          <p:cNvPr id="35842" name="Picture 2">
            <a:extLst>
              <a:ext uri="{FF2B5EF4-FFF2-40B4-BE49-F238E27FC236}">
                <a16:creationId xmlns:a16="http://schemas.microsoft.com/office/drawing/2014/main" id="{1218C670-500A-EF56-4246-E7080858B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76994"/>
            <a:ext cx="4279805" cy="3277668"/>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a:extLst>
              <a:ext uri="{FF2B5EF4-FFF2-40B4-BE49-F238E27FC236}">
                <a16:creationId xmlns:a16="http://schemas.microsoft.com/office/drawing/2014/main" id="{58C99C86-DAE5-9F36-B832-225140DA48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195" y="976994"/>
            <a:ext cx="4279805" cy="327766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6D9EA16-022D-BD14-7CC5-41FB2D3A9AB9}"/>
              </a:ext>
            </a:extLst>
          </p:cNvPr>
          <p:cNvSpPr txBox="1"/>
          <p:nvPr/>
        </p:nvSpPr>
        <p:spPr>
          <a:xfrm>
            <a:off x="498762" y="498764"/>
            <a:ext cx="8117700"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ACF Plot of Residuals</a:t>
            </a:r>
          </a:p>
        </p:txBody>
      </p:sp>
      <p:sp>
        <p:nvSpPr>
          <p:cNvPr id="4" name="TextBox 3">
            <a:extLst>
              <a:ext uri="{FF2B5EF4-FFF2-40B4-BE49-F238E27FC236}">
                <a16:creationId xmlns:a16="http://schemas.microsoft.com/office/drawing/2014/main" id="{20781CC5-FEAB-1769-57CD-F03749A061F7}"/>
              </a:ext>
            </a:extLst>
          </p:cNvPr>
          <p:cNvSpPr txBox="1"/>
          <p:nvPr/>
        </p:nvSpPr>
        <p:spPr>
          <a:xfrm>
            <a:off x="498762" y="4086560"/>
            <a:ext cx="11441723" cy="2677656"/>
          </a:xfrm>
          <a:prstGeom prst="rect">
            <a:avLst/>
          </a:prstGeom>
          <a:noFill/>
        </p:spPr>
        <p:txBody>
          <a:bodyPr wrap="square" rtlCol="0">
            <a:spAutoFit/>
          </a:bodyPr>
          <a:lstStyle/>
          <a:p>
            <a:pPr algn="just"/>
            <a:r>
              <a:rPr lang="en-US" sz="2800" dirty="0"/>
              <a:t>The ACF (Autocorrelation Function) plots for both </a:t>
            </a:r>
            <a:r>
              <a:rPr lang="en-US" sz="2800" b="1" dirty="0"/>
              <a:t>minimum </a:t>
            </a:r>
            <a:r>
              <a:rPr lang="en-US" sz="2800" dirty="0"/>
              <a:t>and </a:t>
            </a:r>
            <a:r>
              <a:rPr lang="en-US" sz="2800" b="1" dirty="0"/>
              <a:t>maximum salary </a:t>
            </a:r>
            <a:r>
              <a:rPr lang="en-US" sz="2800" dirty="0"/>
              <a:t>residuals show that autocorrelations quickly drop to zero after the first lag and remain within the confidence bounds. This indicates that there is </a:t>
            </a:r>
            <a:r>
              <a:rPr lang="en-US" sz="2800" b="1" dirty="0"/>
              <a:t>no significant autocorrelation</a:t>
            </a:r>
            <a:r>
              <a:rPr lang="en-US" sz="2800" dirty="0"/>
              <a:t> present in the residuals, suggesting that the model's residuals are independent and there is </a:t>
            </a:r>
            <a:r>
              <a:rPr lang="en-US" sz="2800" b="1" dirty="0"/>
              <a:t>no pattern left unexplained</a:t>
            </a:r>
            <a:r>
              <a:rPr lang="en-US" sz="2800" dirty="0"/>
              <a:t> by the model.</a:t>
            </a:r>
            <a:endParaRPr lang="en-AE" sz="28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86058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FC73DE74-4289-44F5-959D-6CE368E0B02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FE5DBE3-5182-8CF1-2123-E1E544179808}"/>
              </a:ext>
            </a:extLst>
          </p:cNvPr>
          <p:cNvSpPr txBox="1"/>
          <p:nvPr/>
        </p:nvSpPr>
        <p:spPr>
          <a:xfrm>
            <a:off x="498762" y="498764"/>
            <a:ext cx="8425319"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Tuned XGBoost Regression (new)</a:t>
            </a:r>
          </a:p>
        </p:txBody>
      </p:sp>
      <p:sp>
        <p:nvSpPr>
          <p:cNvPr id="4" name="TextBox 3">
            <a:extLst>
              <a:ext uri="{FF2B5EF4-FFF2-40B4-BE49-F238E27FC236}">
                <a16:creationId xmlns:a16="http://schemas.microsoft.com/office/drawing/2014/main" id="{D3E06BC4-B9FA-3F05-87AD-423B1762D73A}"/>
              </a:ext>
            </a:extLst>
          </p:cNvPr>
          <p:cNvSpPr txBox="1"/>
          <p:nvPr/>
        </p:nvSpPr>
        <p:spPr>
          <a:xfrm rot="10800000" flipV="1">
            <a:off x="498762" y="1559831"/>
            <a:ext cx="11411884" cy="3108543"/>
          </a:xfrm>
          <a:prstGeom prst="rect">
            <a:avLst/>
          </a:prstGeom>
          <a:noFill/>
        </p:spPr>
        <p:txBody>
          <a:bodyPr wrap="square" rtlCol="0">
            <a:spAutoFit/>
          </a:bodyPr>
          <a:lstStyle/>
          <a:p>
            <a:pPr algn="just"/>
            <a:r>
              <a:rPr lang="en-US" sz="2800" dirty="0">
                <a:latin typeface="Arial" panose="020B0604020202020204" pitchFamily="34" charset="0"/>
                <a:cs typeface="Arial" panose="020B0604020202020204" pitchFamily="34" charset="0"/>
              </a:rPr>
              <a:t>After applying </a:t>
            </a:r>
            <a:r>
              <a:rPr lang="en-US" sz="2800" b="1" dirty="0">
                <a:latin typeface="Arial" panose="020B0604020202020204" pitchFamily="34" charset="0"/>
                <a:cs typeface="Arial" panose="020B0604020202020204" pitchFamily="34" charset="0"/>
              </a:rPr>
              <a:t>SHAP</a:t>
            </a:r>
            <a:r>
              <a:rPr lang="en-US" sz="2800" dirty="0">
                <a:latin typeface="Arial" panose="020B0604020202020204" pitchFamily="34" charset="0"/>
                <a:cs typeface="Arial" panose="020B0604020202020204" pitchFamily="34" charset="0"/>
              </a:rPr>
              <a:t>-based feature refinement, the tuned </a:t>
            </a:r>
            <a:r>
              <a:rPr lang="en-US" sz="2800" b="1" dirty="0" err="1">
                <a:latin typeface="Arial" panose="020B0604020202020204" pitchFamily="34" charset="0"/>
                <a:cs typeface="Arial" panose="020B0604020202020204" pitchFamily="34" charset="0"/>
              </a:rPr>
              <a:t>XGBoost</a:t>
            </a:r>
            <a:r>
              <a:rPr lang="en-US" sz="2800" b="1" dirty="0">
                <a:latin typeface="Arial" panose="020B0604020202020204" pitchFamily="34" charset="0"/>
                <a:cs typeface="Arial" panose="020B0604020202020204" pitchFamily="34" charset="0"/>
              </a:rPr>
              <a:t> model </a:t>
            </a:r>
            <a:r>
              <a:rPr lang="en-US" sz="2800" dirty="0">
                <a:latin typeface="Arial" panose="020B0604020202020204" pitchFamily="34" charset="0"/>
                <a:cs typeface="Arial" panose="020B0604020202020204" pitchFamily="34" charset="0"/>
              </a:rPr>
              <a:t>showed </a:t>
            </a:r>
            <a:r>
              <a:rPr lang="en-US" sz="2800" b="1" dirty="0">
                <a:latin typeface="Arial" panose="020B0604020202020204" pitchFamily="34" charset="0"/>
                <a:cs typeface="Arial" panose="020B0604020202020204" pitchFamily="34" charset="0"/>
              </a:rPr>
              <a:t>significant improvement in performance</a:t>
            </a:r>
            <a:r>
              <a:rPr lang="en-US" sz="2800" dirty="0">
                <a:latin typeface="Arial" panose="020B0604020202020204" pitchFamily="34" charset="0"/>
                <a:cs typeface="Arial" panose="020B0604020202020204" pitchFamily="34" charset="0"/>
              </a:rPr>
              <a:t>. Initially, the model achieved an </a:t>
            </a:r>
            <a:r>
              <a:rPr lang="en-US" sz="2800" b="1" dirty="0">
                <a:latin typeface="Arial" panose="020B0604020202020204" pitchFamily="34" charset="0"/>
                <a:cs typeface="Arial" panose="020B0604020202020204" pitchFamily="34" charset="0"/>
              </a:rPr>
              <a:t>RMSE of 6,207.89 and an R² of 0.94</a:t>
            </a:r>
            <a:r>
              <a:rPr lang="en-US" sz="2800" dirty="0">
                <a:latin typeface="Arial" panose="020B0604020202020204" pitchFamily="34" charset="0"/>
                <a:cs typeface="Arial" panose="020B0604020202020204" pitchFamily="34" charset="0"/>
              </a:rPr>
              <a:t>, indicating strong predictive accuracy. However, after refining features based on SHAP insights, the model's performance further improved, reducing the </a:t>
            </a:r>
            <a:r>
              <a:rPr lang="en-US" sz="2800" b="1" dirty="0">
                <a:latin typeface="Arial" panose="020B0604020202020204" pitchFamily="34" charset="0"/>
                <a:cs typeface="Arial" panose="020B0604020202020204" pitchFamily="34" charset="0"/>
              </a:rPr>
              <a:t>RMSE to 6,135.28 and increasing the R² to 0.95</a:t>
            </a:r>
            <a:r>
              <a:rPr lang="en-US" sz="2800" dirty="0">
                <a:latin typeface="Arial" panose="020B0604020202020204" pitchFamily="34" charset="0"/>
                <a:cs typeface="Arial" panose="020B0604020202020204" pitchFamily="34" charset="0"/>
              </a:rPr>
              <a:t>, signifying an even stronger fit to the data.</a:t>
            </a:r>
          </a:p>
        </p:txBody>
      </p:sp>
    </p:spTree>
    <p:extLst>
      <p:ext uri="{BB962C8B-B14F-4D97-AF65-F5344CB8AC3E}">
        <p14:creationId xmlns:p14="http://schemas.microsoft.com/office/powerpoint/2010/main" val="6642811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34CCDFBE-5644-BDB3-6B09-2E0948E1734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C7B427D6-5CDE-133C-D06C-17EF8D927BBB}"/>
              </a:ext>
            </a:extLst>
          </p:cNvPr>
          <p:cNvSpPr txBox="1"/>
          <p:nvPr/>
        </p:nvSpPr>
        <p:spPr>
          <a:xfrm>
            <a:off x="498762" y="498764"/>
            <a:ext cx="8425319"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Tuned XGBoost Regression (new)</a:t>
            </a:r>
          </a:p>
        </p:txBody>
      </p:sp>
      <p:sp>
        <p:nvSpPr>
          <p:cNvPr id="4" name="TextBox 3">
            <a:extLst>
              <a:ext uri="{FF2B5EF4-FFF2-40B4-BE49-F238E27FC236}">
                <a16:creationId xmlns:a16="http://schemas.microsoft.com/office/drawing/2014/main" id="{06BF5D00-B45C-294B-F46D-854730B92620}"/>
              </a:ext>
            </a:extLst>
          </p:cNvPr>
          <p:cNvSpPr txBox="1"/>
          <p:nvPr/>
        </p:nvSpPr>
        <p:spPr>
          <a:xfrm rot="10800000" flipV="1">
            <a:off x="498761" y="1145095"/>
            <a:ext cx="11294653" cy="5262979"/>
          </a:xfrm>
          <a:prstGeom prst="rect">
            <a:avLst/>
          </a:prstGeom>
          <a:noFill/>
        </p:spPr>
        <p:txBody>
          <a:bodyPr wrap="square" rtlCol="0">
            <a:spAutoFit/>
          </a:bodyPr>
          <a:lstStyle/>
          <a:p>
            <a:pPr algn="just"/>
            <a:r>
              <a:rPr lang="en-US" sz="2800" b="1" dirty="0">
                <a:latin typeface="Arial" panose="020B0604020202020204" pitchFamily="34" charset="0"/>
                <a:cs typeface="Arial" panose="020B0604020202020204" pitchFamily="34" charset="0"/>
              </a:rPr>
              <a:t>Residual analysis </a:t>
            </a:r>
            <a:r>
              <a:rPr lang="en-US" sz="2800" dirty="0">
                <a:latin typeface="Arial" panose="020B0604020202020204" pitchFamily="34" charset="0"/>
                <a:cs typeface="Arial" panose="020B0604020202020204" pitchFamily="34" charset="0"/>
              </a:rPr>
              <a:t>supported this improvement, as the residuals post-SHAP refinement were more tightly clustered around zero, with reduced variance and no noticeable autocorrelation. This confirms that the model's errors became more </a:t>
            </a:r>
            <a:r>
              <a:rPr lang="en-US" sz="2800" b="1" dirty="0">
                <a:latin typeface="Arial" panose="020B0604020202020204" pitchFamily="34" charset="0"/>
                <a:cs typeface="Arial" panose="020B0604020202020204" pitchFamily="34" charset="0"/>
              </a:rPr>
              <a:t>consistent and unbiased</a:t>
            </a:r>
            <a:r>
              <a:rPr lang="en-US" sz="2800" dirty="0">
                <a:latin typeface="Arial" panose="020B0604020202020204" pitchFamily="34" charset="0"/>
                <a:cs typeface="Arial" panose="020B0604020202020204" pitchFamily="34" charset="0"/>
              </a:rPr>
              <a:t>. Additionally, the ACF plots indicated no significant autocorrelation in residuals, and the residual distribution centered more closely around zero, further validating the model's reliability.</a:t>
            </a:r>
          </a:p>
          <a:p>
            <a:pPr algn="just"/>
            <a:endParaRPr lang="en-US" sz="2800" dirty="0">
              <a:latin typeface="Arial" panose="020B0604020202020204" pitchFamily="34" charset="0"/>
              <a:cs typeface="Arial" panose="020B0604020202020204" pitchFamily="34" charset="0"/>
            </a:endParaRPr>
          </a:p>
          <a:p>
            <a:pPr algn="just"/>
            <a:r>
              <a:rPr lang="en-US" sz="2800" dirty="0">
                <a:latin typeface="Arial" panose="020B0604020202020204" pitchFamily="34" charset="0"/>
                <a:cs typeface="Arial" panose="020B0604020202020204" pitchFamily="34" charset="0"/>
              </a:rPr>
              <a:t>Overall, the slight yet meaningful performance enhancement confirms that removing less impactful features identified through SHAP not only simplified the model but also </a:t>
            </a:r>
            <a:r>
              <a:rPr lang="en-US" sz="2800" b="1" dirty="0">
                <a:latin typeface="Arial" panose="020B0604020202020204" pitchFamily="34" charset="0"/>
                <a:cs typeface="Arial" panose="020B0604020202020204" pitchFamily="34" charset="0"/>
              </a:rPr>
              <a:t>increased its predictive accuracy and efficiency.</a:t>
            </a:r>
          </a:p>
        </p:txBody>
      </p:sp>
    </p:spTree>
    <p:extLst>
      <p:ext uri="{BB962C8B-B14F-4D97-AF65-F5344CB8AC3E}">
        <p14:creationId xmlns:p14="http://schemas.microsoft.com/office/powerpoint/2010/main" val="2863135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04F168DB-B0C4-7A20-CEEB-71166C612F65}"/>
            </a:ext>
          </a:extLst>
        </p:cNvPr>
        <p:cNvGrpSpPr/>
        <p:nvPr/>
      </p:nvGrpSpPr>
      <p:grpSpPr>
        <a:xfrm>
          <a:off x="0" y="0"/>
          <a:ext cx="0" cy="0"/>
          <a:chOff x="0" y="0"/>
          <a:chExt cx="0" cy="0"/>
        </a:xfrm>
      </p:grpSpPr>
      <p:sp>
        <p:nvSpPr>
          <p:cNvPr id="3" name="Rounded Rectangle 15">
            <a:extLst>
              <a:ext uri="{FF2B5EF4-FFF2-40B4-BE49-F238E27FC236}">
                <a16:creationId xmlns:a16="http://schemas.microsoft.com/office/drawing/2014/main" id="{614CA36C-8537-FC1D-1A47-25934C465F8E}"/>
              </a:ext>
            </a:extLst>
          </p:cNvPr>
          <p:cNvSpPr/>
          <p:nvPr/>
        </p:nvSpPr>
        <p:spPr>
          <a:xfrm>
            <a:off x="2653145" y="5704035"/>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12" name="TextBox 11">
            <a:extLst>
              <a:ext uri="{FF2B5EF4-FFF2-40B4-BE49-F238E27FC236}">
                <a16:creationId xmlns:a16="http://schemas.microsoft.com/office/drawing/2014/main" id="{8D786974-7A3F-DF13-38E4-9A01F77188E4}"/>
              </a:ext>
            </a:extLst>
          </p:cNvPr>
          <p:cNvSpPr txBox="1"/>
          <p:nvPr/>
        </p:nvSpPr>
        <p:spPr>
          <a:xfrm>
            <a:off x="498763" y="174299"/>
            <a:ext cx="7484652"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Data Cleaning and Prepocessing</a:t>
            </a:r>
          </a:p>
        </p:txBody>
      </p:sp>
      <p:sp>
        <p:nvSpPr>
          <p:cNvPr id="2" name="Rounded Rectangle 1">
            <a:extLst>
              <a:ext uri="{FF2B5EF4-FFF2-40B4-BE49-F238E27FC236}">
                <a16:creationId xmlns:a16="http://schemas.microsoft.com/office/drawing/2014/main" id="{B294BA1C-B214-797E-9AFC-BEEDB7B2DDB3}"/>
              </a:ext>
            </a:extLst>
          </p:cNvPr>
          <p:cNvSpPr/>
          <p:nvPr/>
        </p:nvSpPr>
        <p:spPr>
          <a:xfrm>
            <a:off x="2653145" y="897861"/>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14" name="Rounded Rectangle 13">
            <a:extLst>
              <a:ext uri="{FF2B5EF4-FFF2-40B4-BE49-F238E27FC236}">
                <a16:creationId xmlns:a16="http://schemas.microsoft.com/office/drawing/2014/main" id="{BDE0800A-D6C3-934F-7E4A-E586814FF696}"/>
              </a:ext>
            </a:extLst>
          </p:cNvPr>
          <p:cNvSpPr/>
          <p:nvPr/>
        </p:nvSpPr>
        <p:spPr>
          <a:xfrm>
            <a:off x="2653145" y="2119438"/>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15" name="Rounded Rectangle 14">
            <a:extLst>
              <a:ext uri="{FF2B5EF4-FFF2-40B4-BE49-F238E27FC236}">
                <a16:creationId xmlns:a16="http://schemas.microsoft.com/office/drawing/2014/main" id="{A66C9C2D-B04E-16BD-0B0C-78868CA555F2}"/>
              </a:ext>
            </a:extLst>
          </p:cNvPr>
          <p:cNvSpPr/>
          <p:nvPr/>
        </p:nvSpPr>
        <p:spPr>
          <a:xfrm>
            <a:off x="2653145" y="3343695"/>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16" name="Rounded Rectangle 15">
            <a:extLst>
              <a:ext uri="{FF2B5EF4-FFF2-40B4-BE49-F238E27FC236}">
                <a16:creationId xmlns:a16="http://schemas.microsoft.com/office/drawing/2014/main" id="{9A37E05C-2AC9-00CF-C06D-12FD0E23EBD6}"/>
              </a:ext>
            </a:extLst>
          </p:cNvPr>
          <p:cNvSpPr/>
          <p:nvPr/>
        </p:nvSpPr>
        <p:spPr>
          <a:xfrm>
            <a:off x="2653145" y="4475061"/>
            <a:ext cx="6885710" cy="979666"/>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13" name="TextBox 12">
            <a:extLst>
              <a:ext uri="{FF2B5EF4-FFF2-40B4-BE49-F238E27FC236}">
                <a16:creationId xmlns:a16="http://schemas.microsoft.com/office/drawing/2014/main" id="{EC44C791-4B38-BB6F-D917-A39374E98F9C}"/>
              </a:ext>
            </a:extLst>
          </p:cNvPr>
          <p:cNvSpPr txBox="1"/>
          <p:nvPr/>
        </p:nvSpPr>
        <p:spPr>
          <a:xfrm>
            <a:off x="2653145" y="3445528"/>
            <a:ext cx="6885710" cy="830997"/>
          </a:xfrm>
          <a:prstGeom prst="rect">
            <a:avLst/>
          </a:prstGeom>
          <a:noFill/>
        </p:spPr>
        <p:txBody>
          <a:bodyPr wrap="square" rtlCol="0">
            <a:spAutoFit/>
          </a:bodyPr>
          <a:lstStyle/>
          <a:p>
            <a:pPr algn="ctr"/>
            <a:r>
              <a:rPr lang="en-US" sz="2400" dirty="0">
                <a:solidFill>
                  <a:schemeClr val="bg1">
                    <a:lumMod val="95000"/>
                  </a:schemeClr>
                </a:solidFill>
                <a:latin typeface="Aharoni" panose="02010803020104030203" pitchFamily="2" charset="-79"/>
                <a:cs typeface="Aharoni" panose="02010803020104030203" pitchFamily="2" charset="-79"/>
              </a:rPr>
              <a:t>Drop columns that are unnecessary and have too much missing values.</a:t>
            </a:r>
          </a:p>
        </p:txBody>
      </p:sp>
      <p:sp>
        <p:nvSpPr>
          <p:cNvPr id="18" name="TextBox 17">
            <a:extLst>
              <a:ext uri="{FF2B5EF4-FFF2-40B4-BE49-F238E27FC236}">
                <a16:creationId xmlns:a16="http://schemas.microsoft.com/office/drawing/2014/main" id="{BF3F6984-8EED-1EE8-0155-20E76B0991C9}"/>
              </a:ext>
            </a:extLst>
          </p:cNvPr>
          <p:cNvSpPr txBox="1"/>
          <p:nvPr/>
        </p:nvSpPr>
        <p:spPr>
          <a:xfrm>
            <a:off x="2653145" y="5960139"/>
            <a:ext cx="6885710" cy="461665"/>
          </a:xfrm>
          <a:prstGeom prst="rect">
            <a:avLst/>
          </a:prstGeom>
          <a:noFill/>
        </p:spPr>
        <p:txBody>
          <a:bodyPr wrap="square" rtlCol="0">
            <a:spAutoFit/>
          </a:bodyPr>
          <a:lstStyle/>
          <a:p>
            <a:pPr algn="ctr"/>
            <a:r>
              <a:rPr lang="en-US" sz="2400" dirty="0">
                <a:solidFill>
                  <a:schemeClr val="bg1">
                    <a:lumMod val="95000"/>
                  </a:schemeClr>
                </a:solidFill>
                <a:latin typeface="Aharoni" panose="02010803020104030203" pitchFamily="2" charset="-79"/>
                <a:cs typeface="Aharoni" panose="02010803020104030203" pitchFamily="2" charset="-79"/>
              </a:rPr>
              <a:t>Use encoding methods to Categorical features</a:t>
            </a:r>
          </a:p>
        </p:txBody>
      </p:sp>
      <p:sp>
        <p:nvSpPr>
          <p:cNvPr id="20" name="Curved Left Arrow 19">
            <a:extLst>
              <a:ext uri="{FF2B5EF4-FFF2-40B4-BE49-F238E27FC236}">
                <a16:creationId xmlns:a16="http://schemas.microsoft.com/office/drawing/2014/main" id="{8B59833F-9554-8027-0B1C-F0898947A66F}"/>
              </a:ext>
            </a:extLst>
          </p:cNvPr>
          <p:cNvSpPr/>
          <p:nvPr/>
        </p:nvSpPr>
        <p:spPr>
          <a:xfrm>
            <a:off x="9677400" y="1244177"/>
            <a:ext cx="921327" cy="1266699"/>
          </a:xfrm>
          <a:prstGeom prst="curvedLeftArrow">
            <a:avLst>
              <a:gd name="adj1" fmla="val 50000"/>
              <a:gd name="adj2" fmla="val 50000"/>
              <a:gd name="adj3" fmla="val 25000"/>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solidFill>
                <a:schemeClr val="tx1"/>
              </a:solidFill>
            </a:endParaRPr>
          </a:p>
        </p:txBody>
      </p:sp>
      <p:sp>
        <p:nvSpPr>
          <p:cNvPr id="22" name="Curved Left Arrow 21">
            <a:extLst>
              <a:ext uri="{FF2B5EF4-FFF2-40B4-BE49-F238E27FC236}">
                <a16:creationId xmlns:a16="http://schemas.microsoft.com/office/drawing/2014/main" id="{3ABCCEF2-4E54-5A5D-F8EC-619077128B93}"/>
              </a:ext>
            </a:extLst>
          </p:cNvPr>
          <p:cNvSpPr/>
          <p:nvPr/>
        </p:nvSpPr>
        <p:spPr>
          <a:xfrm>
            <a:off x="9677400" y="3698195"/>
            <a:ext cx="921327" cy="1266699"/>
          </a:xfrm>
          <a:prstGeom prst="curvedLeftArrow">
            <a:avLst>
              <a:gd name="adj1" fmla="val 50000"/>
              <a:gd name="adj2" fmla="val 50000"/>
              <a:gd name="adj3" fmla="val 25000"/>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solidFill>
                <a:schemeClr val="tx1"/>
              </a:solidFill>
            </a:endParaRPr>
          </a:p>
        </p:txBody>
      </p:sp>
      <p:sp>
        <p:nvSpPr>
          <p:cNvPr id="24" name="Curved Left Arrow 23">
            <a:extLst>
              <a:ext uri="{FF2B5EF4-FFF2-40B4-BE49-F238E27FC236}">
                <a16:creationId xmlns:a16="http://schemas.microsoft.com/office/drawing/2014/main" id="{CC0EE30D-A39B-F670-2FCD-F388A7717984}"/>
              </a:ext>
            </a:extLst>
          </p:cNvPr>
          <p:cNvSpPr/>
          <p:nvPr/>
        </p:nvSpPr>
        <p:spPr>
          <a:xfrm flipH="1">
            <a:off x="1562770" y="4964893"/>
            <a:ext cx="921327" cy="1266699"/>
          </a:xfrm>
          <a:prstGeom prst="curvedLeftArrow">
            <a:avLst>
              <a:gd name="adj1" fmla="val 50000"/>
              <a:gd name="adj2" fmla="val 50000"/>
              <a:gd name="adj3" fmla="val 25000"/>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solidFill>
                <a:schemeClr val="tx1"/>
              </a:solidFill>
            </a:endParaRPr>
          </a:p>
        </p:txBody>
      </p:sp>
      <p:sp>
        <p:nvSpPr>
          <p:cNvPr id="4" name="Curved Left Arrow 23">
            <a:extLst>
              <a:ext uri="{FF2B5EF4-FFF2-40B4-BE49-F238E27FC236}">
                <a16:creationId xmlns:a16="http://schemas.microsoft.com/office/drawing/2014/main" id="{C26A64FF-B63E-F98A-722E-E2C75FC7B191}"/>
              </a:ext>
            </a:extLst>
          </p:cNvPr>
          <p:cNvSpPr/>
          <p:nvPr/>
        </p:nvSpPr>
        <p:spPr>
          <a:xfrm flipH="1">
            <a:off x="1562770" y="2566828"/>
            <a:ext cx="921327" cy="1266699"/>
          </a:xfrm>
          <a:prstGeom prst="curvedLeftArrow">
            <a:avLst>
              <a:gd name="adj1" fmla="val 50000"/>
              <a:gd name="adj2" fmla="val 50000"/>
              <a:gd name="adj3" fmla="val 25000"/>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solidFill>
                <a:schemeClr val="tx1"/>
              </a:solidFill>
            </a:endParaRPr>
          </a:p>
        </p:txBody>
      </p:sp>
      <p:sp>
        <p:nvSpPr>
          <p:cNvPr id="8" name="TextBox 7">
            <a:extLst>
              <a:ext uri="{FF2B5EF4-FFF2-40B4-BE49-F238E27FC236}">
                <a16:creationId xmlns:a16="http://schemas.microsoft.com/office/drawing/2014/main" id="{D7091325-D6A7-4A1C-20A3-F3B282358AB7}"/>
              </a:ext>
            </a:extLst>
          </p:cNvPr>
          <p:cNvSpPr txBox="1"/>
          <p:nvPr/>
        </p:nvSpPr>
        <p:spPr>
          <a:xfrm>
            <a:off x="2653145" y="2335995"/>
            <a:ext cx="6885710" cy="461665"/>
          </a:xfrm>
          <a:prstGeom prst="rect">
            <a:avLst/>
          </a:prstGeom>
          <a:noFill/>
        </p:spPr>
        <p:txBody>
          <a:bodyPr wrap="square" rtlCol="0">
            <a:spAutoFit/>
          </a:bodyPr>
          <a:lstStyle/>
          <a:p>
            <a:pPr algn="ctr"/>
            <a:r>
              <a:rPr lang="en-US" sz="2400" dirty="0">
                <a:solidFill>
                  <a:schemeClr val="bg1">
                    <a:lumMod val="95000"/>
                  </a:schemeClr>
                </a:solidFill>
                <a:latin typeface="Aharoni" panose="02010803020104030203" pitchFamily="2" charset="-79"/>
                <a:cs typeface="Aharoni" panose="02010803020104030203" pitchFamily="2" charset="-79"/>
              </a:rPr>
              <a:t>Unify target feature format</a:t>
            </a:r>
            <a:endParaRPr lang="en-AE" sz="2400" dirty="0">
              <a:solidFill>
                <a:schemeClr val="bg1">
                  <a:lumMod val="95000"/>
                </a:schemeClr>
              </a:solidFill>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7B3D35DD-64BD-9D12-3569-F7980A9E4EEE}"/>
              </a:ext>
            </a:extLst>
          </p:cNvPr>
          <p:cNvSpPr txBox="1"/>
          <p:nvPr/>
        </p:nvSpPr>
        <p:spPr>
          <a:xfrm>
            <a:off x="2653145" y="1159289"/>
            <a:ext cx="6885710" cy="830997"/>
          </a:xfrm>
          <a:prstGeom prst="rect">
            <a:avLst/>
          </a:prstGeom>
          <a:noFill/>
        </p:spPr>
        <p:txBody>
          <a:bodyPr wrap="square" rtlCol="0">
            <a:spAutoFit/>
          </a:bodyPr>
          <a:lstStyle/>
          <a:p>
            <a:pPr algn="ctr"/>
            <a:r>
              <a:rPr lang="en-AE" sz="2400" dirty="0">
                <a:solidFill>
                  <a:schemeClr val="bg1">
                    <a:lumMod val="95000"/>
                  </a:schemeClr>
                </a:solidFill>
                <a:latin typeface="Aharoni" panose="02010803020104030203" pitchFamily="2" charset="-79"/>
                <a:cs typeface="Aharoni" panose="02010803020104030203" pitchFamily="2" charset="-79"/>
              </a:rPr>
              <a:t>Handle Missing Values </a:t>
            </a:r>
            <a:r>
              <a:rPr lang="en-US" sz="2400" dirty="0">
                <a:solidFill>
                  <a:schemeClr val="bg1">
                    <a:lumMod val="95000"/>
                  </a:schemeClr>
                </a:solidFill>
                <a:latin typeface="Aharoni" panose="02010803020104030203" pitchFamily="2" charset="-79"/>
                <a:cs typeface="Aharoni" panose="02010803020104030203" pitchFamily="2" charset="-79"/>
              </a:rPr>
              <a:t>and drop duplicates.</a:t>
            </a:r>
          </a:p>
          <a:p>
            <a:pPr algn="ctr"/>
            <a:endParaRPr lang="en-AE" sz="2400" dirty="0">
              <a:solidFill>
                <a:schemeClr val="bg1">
                  <a:lumMod val="95000"/>
                </a:schemeClr>
              </a:solidFill>
              <a:latin typeface="Aharoni" panose="02010803020104030203" pitchFamily="2" charset="-79"/>
              <a:cs typeface="Aharoni" panose="02010803020104030203" pitchFamily="2" charset="-79"/>
            </a:endParaRPr>
          </a:p>
        </p:txBody>
      </p:sp>
      <p:sp>
        <p:nvSpPr>
          <p:cNvPr id="7" name="TextBox 6">
            <a:extLst>
              <a:ext uri="{FF2B5EF4-FFF2-40B4-BE49-F238E27FC236}">
                <a16:creationId xmlns:a16="http://schemas.microsoft.com/office/drawing/2014/main" id="{FE1F9DB0-D7C9-F3E1-B6FD-59D45E8F68A7}"/>
              </a:ext>
            </a:extLst>
          </p:cNvPr>
          <p:cNvSpPr txBox="1"/>
          <p:nvPr/>
        </p:nvSpPr>
        <p:spPr>
          <a:xfrm>
            <a:off x="2653145" y="4734060"/>
            <a:ext cx="6885710" cy="461665"/>
          </a:xfrm>
          <a:prstGeom prst="rect">
            <a:avLst/>
          </a:prstGeom>
          <a:noFill/>
        </p:spPr>
        <p:txBody>
          <a:bodyPr wrap="square" rtlCol="0">
            <a:spAutoFit/>
          </a:bodyPr>
          <a:lstStyle/>
          <a:p>
            <a:pPr algn="ctr"/>
            <a:r>
              <a:rPr lang="en-US" sz="2400" dirty="0">
                <a:solidFill>
                  <a:schemeClr val="bg1">
                    <a:lumMod val="95000"/>
                  </a:schemeClr>
                </a:solidFill>
                <a:latin typeface="Aharoni" panose="02010803020104030203" pitchFamily="2" charset="-79"/>
                <a:cs typeface="Aharoni" panose="02010803020104030203" pitchFamily="2" charset="-79"/>
              </a:rPr>
              <a:t>Extract Experience in the Job Description</a:t>
            </a:r>
          </a:p>
        </p:txBody>
      </p:sp>
    </p:spTree>
    <p:extLst>
      <p:ext uri="{BB962C8B-B14F-4D97-AF65-F5344CB8AC3E}">
        <p14:creationId xmlns:p14="http://schemas.microsoft.com/office/powerpoint/2010/main" val="1994172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FBD9FBDE-2AF7-4209-0F5E-90805848A84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2E037B5-EABF-F801-B65F-5673F43194C9}"/>
              </a:ext>
            </a:extLst>
          </p:cNvPr>
          <p:cNvSpPr txBox="1"/>
          <p:nvPr/>
        </p:nvSpPr>
        <p:spPr>
          <a:xfrm>
            <a:off x="124689" y="346363"/>
            <a:ext cx="11693238" cy="646331"/>
          </a:xfrm>
          <a:prstGeom prst="rect">
            <a:avLst/>
          </a:prstGeom>
          <a:noFill/>
        </p:spPr>
        <p:txBody>
          <a:bodyPr wrap="square" rtlCol="0">
            <a:spAutoFit/>
          </a:bodyPr>
          <a:lstStyle/>
          <a:p>
            <a:pPr algn="l"/>
            <a:r>
              <a:rPr lang="en-US" sz="3600" b="1" dirty="0">
                <a:solidFill>
                  <a:schemeClr val="tx2"/>
                </a:solidFill>
                <a:latin typeface="Aharoni" panose="02010803020104030203" pitchFamily="2" charset="-79"/>
                <a:cs typeface="Aharoni" panose="02010803020104030203" pitchFamily="2" charset="-79"/>
              </a:rPr>
              <a:t>Recommendations</a:t>
            </a:r>
            <a:endParaRPr lang="en-US" sz="3600" b="0" i="0" dirty="0">
              <a:solidFill>
                <a:schemeClr val="tx2"/>
              </a:solidFill>
              <a:effectLst/>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493432D9-CEDB-12C0-5A23-FC87C09FDD17}"/>
              </a:ext>
            </a:extLst>
          </p:cNvPr>
          <p:cNvSpPr txBox="1"/>
          <p:nvPr/>
        </p:nvSpPr>
        <p:spPr>
          <a:xfrm>
            <a:off x="124688" y="1291876"/>
            <a:ext cx="11817931" cy="2498120"/>
          </a:xfrm>
          <a:prstGeom prst="rect">
            <a:avLst/>
          </a:prstGeom>
          <a:noFill/>
        </p:spPr>
        <p:txBody>
          <a:bodyPr wrap="square" rtlCol="0">
            <a:spAutoFit/>
          </a:bodyPr>
          <a:lstStyle/>
          <a:p>
            <a:pPr marL="514350" indent="-514350" algn="just">
              <a:spcAft>
                <a:spcPts val="450"/>
              </a:spcAft>
              <a:buAutoNum type="arabicPeriod"/>
            </a:pPr>
            <a:r>
              <a:rPr lang="en-US" sz="2800" b="1" dirty="0">
                <a:latin typeface="Arial" panose="020B0604020202020204" pitchFamily="34" charset="0"/>
                <a:cs typeface="Arial" panose="020B0604020202020204" pitchFamily="34" charset="0"/>
              </a:rPr>
              <a:t>Deploy the Tuned </a:t>
            </a:r>
            <a:r>
              <a:rPr lang="en-US" sz="2800" b="1" dirty="0" err="1">
                <a:latin typeface="Arial" panose="020B0604020202020204" pitchFamily="34" charset="0"/>
                <a:cs typeface="Arial" panose="020B0604020202020204" pitchFamily="34" charset="0"/>
              </a:rPr>
              <a:t>XGBoost</a:t>
            </a:r>
            <a:r>
              <a:rPr lang="en-US" sz="2800" b="1" dirty="0">
                <a:latin typeface="Arial" panose="020B0604020202020204" pitchFamily="34" charset="0"/>
                <a:cs typeface="Arial" panose="020B0604020202020204" pitchFamily="34" charset="0"/>
              </a:rPr>
              <a:t> Model</a:t>
            </a:r>
            <a:endParaRPr lang="en-US" sz="2800" b="1" dirty="0">
              <a:solidFill>
                <a:schemeClr val="tx2"/>
              </a:solidFill>
              <a:latin typeface="Arial" panose="020B0604020202020204" pitchFamily="34" charset="0"/>
              <a:ea typeface="Aptos" panose="020B0004020202020204" pitchFamily="34" charset="0"/>
              <a:cs typeface="Arial" panose="020B0604020202020204" pitchFamily="34" charset="0"/>
            </a:endParaRPr>
          </a:p>
          <a:p>
            <a:pPr marL="914400" lvl="1" indent="-457200" algn="just">
              <a:spcAft>
                <a:spcPts val="450"/>
              </a:spcAft>
              <a:buFont typeface="Arial" panose="020B0604020202020204" pitchFamily="34" charset="0"/>
              <a:buChar char="•"/>
            </a:pPr>
            <a:r>
              <a:rPr lang="en-US" sz="2400" dirty="0">
                <a:latin typeface="Arial" panose="020B0604020202020204" pitchFamily="34" charset="0"/>
                <a:cs typeface="Arial" panose="020B0604020202020204" pitchFamily="34" charset="0"/>
              </a:rPr>
              <a:t>The </a:t>
            </a:r>
            <a:r>
              <a:rPr lang="en-US" sz="2400" b="1" dirty="0">
                <a:latin typeface="Arial" panose="020B0604020202020204" pitchFamily="34" charset="0"/>
                <a:cs typeface="Arial" panose="020B0604020202020204" pitchFamily="34" charset="0"/>
              </a:rPr>
              <a:t>tuned </a:t>
            </a:r>
            <a:r>
              <a:rPr lang="en-US" sz="2400" b="1" dirty="0" err="1">
                <a:latin typeface="Arial" panose="020B0604020202020204" pitchFamily="34" charset="0"/>
                <a:cs typeface="Arial" panose="020B0604020202020204" pitchFamily="34" charset="0"/>
              </a:rPr>
              <a:t>XGBoost</a:t>
            </a:r>
            <a:r>
              <a:rPr lang="en-US" sz="2400" b="1" dirty="0">
                <a:latin typeface="Arial" panose="020B0604020202020204" pitchFamily="34" charset="0"/>
                <a:cs typeface="Arial" panose="020B0604020202020204" pitchFamily="34" charset="0"/>
              </a:rPr>
              <a:t> model</a:t>
            </a:r>
            <a:r>
              <a:rPr lang="en-US" sz="2400" dirty="0">
                <a:latin typeface="Arial" panose="020B0604020202020204" pitchFamily="34" charset="0"/>
                <a:cs typeface="Arial" panose="020B0604020202020204" pitchFamily="34" charset="0"/>
              </a:rPr>
              <a:t> (after SHAP refinement) demonstrated the best performance with an </a:t>
            </a:r>
            <a:r>
              <a:rPr lang="en-US" sz="2400" b="1" dirty="0">
                <a:latin typeface="Arial" panose="020B0604020202020204" pitchFamily="34" charset="0"/>
                <a:cs typeface="Arial" panose="020B0604020202020204" pitchFamily="34" charset="0"/>
              </a:rPr>
              <a:t>RMSE of 6,135.28</a:t>
            </a:r>
            <a:r>
              <a:rPr lang="en-US" sz="2400" dirty="0">
                <a:latin typeface="Arial" panose="020B0604020202020204" pitchFamily="34" charset="0"/>
                <a:cs typeface="Arial" panose="020B0604020202020204" pitchFamily="34" charset="0"/>
              </a:rPr>
              <a:t> and </a:t>
            </a:r>
            <a:r>
              <a:rPr lang="en-US" sz="2400" b="1" dirty="0">
                <a:latin typeface="Arial" panose="020B0604020202020204" pitchFamily="34" charset="0"/>
                <a:cs typeface="Arial" panose="020B0604020202020204" pitchFamily="34" charset="0"/>
              </a:rPr>
              <a:t>R² of 0.95</a:t>
            </a:r>
            <a:r>
              <a:rPr lang="en-US" sz="2400" dirty="0">
                <a:latin typeface="Arial" panose="020B0604020202020204" pitchFamily="34" charset="0"/>
                <a:cs typeface="Arial" panose="020B0604020202020204" pitchFamily="34" charset="0"/>
              </a:rPr>
              <a:t>, indicating excellent accuracy and robustness.</a:t>
            </a:r>
          </a:p>
          <a:p>
            <a:pPr marL="914400" lvl="1" indent="-457200" algn="just">
              <a:spcAft>
                <a:spcPts val="450"/>
              </a:spcAft>
              <a:buFont typeface="Arial" panose="020B0604020202020204" pitchFamily="34" charset="0"/>
              <a:buChar char="•"/>
            </a:pPr>
            <a:r>
              <a:rPr lang="en-US" sz="2400" dirty="0">
                <a:latin typeface="Arial" panose="020B0604020202020204" pitchFamily="34" charset="0"/>
                <a:cs typeface="Arial" panose="020B0604020202020204" pitchFamily="34" charset="0"/>
              </a:rPr>
              <a:t>Deploy this model as the primary solution for predicting salary ranges in job listings.</a:t>
            </a:r>
            <a:endParaRPr lang="en-AE" sz="2800" b="1" dirty="0">
              <a:solidFill>
                <a:schemeClr val="tx2"/>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BD3EC8C-022D-A63D-4417-D0A287812231}"/>
              </a:ext>
            </a:extLst>
          </p:cNvPr>
          <p:cNvSpPr txBox="1"/>
          <p:nvPr/>
        </p:nvSpPr>
        <p:spPr>
          <a:xfrm>
            <a:off x="62343" y="3898331"/>
            <a:ext cx="11817930" cy="1759456"/>
          </a:xfrm>
          <a:prstGeom prst="rect">
            <a:avLst/>
          </a:prstGeom>
          <a:noFill/>
        </p:spPr>
        <p:txBody>
          <a:bodyPr wrap="square" rtlCol="0">
            <a:spAutoFit/>
          </a:bodyPr>
          <a:lstStyle/>
          <a:p>
            <a:pPr algn="just">
              <a:spcAft>
                <a:spcPts val="450"/>
              </a:spcAft>
            </a:pPr>
            <a:r>
              <a:rPr lang="en-US" sz="2800" b="1" dirty="0">
                <a:solidFill>
                  <a:schemeClr val="tx2"/>
                </a:solidFill>
                <a:latin typeface="Arial" panose="020B0604020202020204" pitchFamily="34" charset="0"/>
                <a:ea typeface="Aptos" panose="020B0004020202020204" pitchFamily="34" charset="0"/>
                <a:cs typeface="Arial" panose="020B0604020202020204" pitchFamily="34" charset="0"/>
              </a:rPr>
              <a:t>2. Regularly Update and Re-train the Model</a:t>
            </a:r>
            <a:endParaRPr lang="en-US" sz="2400" b="1" dirty="0">
              <a:solidFill>
                <a:schemeClr val="tx2"/>
              </a:solidFill>
              <a:latin typeface="Arial" panose="020B0604020202020204" pitchFamily="34" charset="0"/>
              <a:ea typeface="Aptos" panose="020B0004020202020204" pitchFamily="34" charset="0"/>
              <a:cs typeface="Arial" panose="020B0604020202020204" pitchFamily="34" charset="0"/>
            </a:endParaRPr>
          </a:p>
          <a:p>
            <a:pPr marL="800100" lvl="1" indent="-342900" algn="just">
              <a:spcAft>
                <a:spcPts val="450"/>
              </a:spcAft>
              <a:buFont typeface="Arial" panose="020B0604020202020204" pitchFamily="34" charset="0"/>
              <a:buChar char="•"/>
            </a:pPr>
            <a:r>
              <a:rPr lang="en-US" sz="2400" dirty="0">
                <a:latin typeface="Arial" panose="020B0604020202020204" pitchFamily="34" charset="0"/>
                <a:cs typeface="Arial" panose="020B0604020202020204" pitchFamily="34" charset="0"/>
              </a:rPr>
              <a:t>Salary trends and job market conditions are dynamic and can change over time.</a:t>
            </a:r>
          </a:p>
          <a:p>
            <a:pPr marL="800100" lvl="1" indent="-342900" algn="just">
              <a:spcAft>
                <a:spcPts val="450"/>
              </a:spcAft>
              <a:buFont typeface="Arial" panose="020B0604020202020204" pitchFamily="34" charset="0"/>
              <a:buChar char="•"/>
            </a:pPr>
            <a:r>
              <a:rPr lang="en-US" sz="2400" dirty="0">
                <a:latin typeface="Arial" panose="020B0604020202020204" pitchFamily="34" charset="0"/>
                <a:cs typeface="Arial" panose="020B0604020202020204" pitchFamily="34" charset="0"/>
              </a:rPr>
              <a:t>Schedule </a:t>
            </a:r>
            <a:r>
              <a:rPr lang="en-US" sz="2400" b="1" dirty="0">
                <a:latin typeface="Arial" panose="020B0604020202020204" pitchFamily="34" charset="0"/>
                <a:cs typeface="Arial" panose="020B0604020202020204" pitchFamily="34" charset="0"/>
              </a:rPr>
              <a:t>regular updates and re-training</a:t>
            </a:r>
            <a:r>
              <a:rPr lang="en-US" sz="2400" dirty="0">
                <a:latin typeface="Arial" panose="020B0604020202020204" pitchFamily="34" charset="0"/>
                <a:cs typeface="Arial" panose="020B0604020202020204" pitchFamily="34" charset="0"/>
              </a:rPr>
              <a:t> of the model with new job listing data to maintain accuracy and relevance.</a:t>
            </a:r>
            <a:endParaRPr lang="en-AE" sz="2400" b="1"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73362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D981E26B-FF22-BFAF-A42B-F1F356C44F55}"/>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011D621D-D8EA-E2CA-7A0D-F64018EE96ED}"/>
              </a:ext>
            </a:extLst>
          </p:cNvPr>
          <p:cNvSpPr txBox="1"/>
          <p:nvPr/>
        </p:nvSpPr>
        <p:spPr>
          <a:xfrm>
            <a:off x="124689" y="346363"/>
            <a:ext cx="11693238" cy="646331"/>
          </a:xfrm>
          <a:prstGeom prst="rect">
            <a:avLst/>
          </a:prstGeom>
          <a:noFill/>
        </p:spPr>
        <p:txBody>
          <a:bodyPr wrap="square" rtlCol="0">
            <a:spAutoFit/>
          </a:bodyPr>
          <a:lstStyle/>
          <a:p>
            <a:pPr algn="l"/>
            <a:r>
              <a:rPr lang="en-US" sz="3600" b="1" dirty="0">
                <a:solidFill>
                  <a:schemeClr val="tx2"/>
                </a:solidFill>
                <a:latin typeface="Aharoni" panose="02010803020104030203" pitchFamily="2" charset="-79"/>
                <a:cs typeface="Aharoni" panose="02010803020104030203" pitchFamily="2" charset="-79"/>
              </a:rPr>
              <a:t>Recommendations</a:t>
            </a:r>
            <a:endParaRPr lang="en-US" sz="3600" b="0" i="0" dirty="0">
              <a:solidFill>
                <a:schemeClr val="tx2"/>
              </a:solidFill>
              <a:effectLst/>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7284B3EE-3FC7-5344-9DA7-EF752133C33A}"/>
              </a:ext>
            </a:extLst>
          </p:cNvPr>
          <p:cNvSpPr txBox="1"/>
          <p:nvPr/>
        </p:nvSpPr>
        <p:spPr>
          <a:xfrm>
            <a:off x="62343" y="1180263"/>
            <a:ext cx="11817930" cy="2128788"/>
          </a:xfrm>
          <a:prstGeom prst="rect">
            <a:avLst/>
          </a:prstGeom>
          <a:noFill/>
        </p:spPr>
        <p:txBody>
          <a:bodyPr wrap="square" rtlCol="0">
            <a:spAutoFit/>
          </a:bodyPr>
          <a:lstStyle/>
          <a:p>
            <a:pPr algn="just">
              <a:spcAft>
                <a:spcPts val="450"/>
              </a:spcAft>
            </a:pPr>
            <a:r>
              <a:rPr lang="en-US" sz="2800" b="1" dirty="0">
                <a:solidFill>
                  <a:schemeClr val="tx2"/>
                </a:solidFill>
                <a:latin typeface="Arial" panose="020B0604020202020204" pitchFamily="34" charset="0"/>
                <a:ea typeface="Aptos" panose="020B0004020202020204" pitchFamily="34" charset="0"/>
                <a:cs typeface="Arial" panose="020B0604020202020204" pitchFamily="34" charset="0"/>
              </a:rPr>
              <a:t>3. </a:t>
            </a:r>
            <a:r>
              <a:rPr lang="en-US" sz="2800" b="1" dirty="0">
                <a:latin typeface="Arial" panose="020B0604020202020204" pitchFamily="34" charset="0"/>
                <a:cs typeface="Arial" panose="020B0604020202020204" pitchFamily="34" charset="0"/>
              </a:rPr>
              <a:t>Create Salary Benchmark Reports</a:t>
            </a:r>
            <a:endParaRPr lang="en-US" sz="2400" b="1" dirty="0">
              <a:solidFill>
                <a:schemeClr val="tx2"/>
              </a:solidFill>
              <a:latin typeface="Arial" panose="020B0604020202020204" pitchFamily="34" charset="0"/>
              <a:ea typeface="Aptos" panose="020B0004020202020204" pitchFamily="34" charset="0"/>
              <a:cs typeface="Arial" panose="020B0604020202020204" pitchFamily="34" charset="0"/>
            </a:endParaRPr>
          </a:p>
          <a:p>
            <a:pPr marL="800100" lvl="1" indent="-342900" algn="just">
              <a:spcAft>
                <a:spcPts val="450"/>
              </a:spcAft>
              <a:buFont typeface="Arial" panose="020B0604020202020204" pitchFamily="34" charset="0"/>
              <a:buChar char="•"/>
            </a:pPr>
            <a:r>
              <a:rPr lang="en-US" sz="2400" dirty="0">
                <a:latin typeface="Arial" panose="020B0604020202020204" pitchFamily="34" charset="0"/>
                <a:cs typeface="Arial" panose="020B0604020202020204" pitchFamily="34" charset="0"/>
              </a:rPr>
              <a:t>Provide detailed reports highlighting salary ranges by job title, level, and industry to aid in strategic hiring decisions.</a:t>
            </a:r>
          </a:p>
          <a:p>
            <a:pPr marL="800100" lvl="1" indent="-342900" algn="just">
              <a:spcAft>
                <a:spcPts val="450"/>
              </a:spcAft>
              <a:buFont typeface="Arial" panose="020B0604020202020204" pitchFamily="34" charset="0"/>
              <a:buChar char="•"/>
            </a:pPr>
            <a:r>
              <a:rPr lang="en-US" sz="2400" dirty="0">
                <a:latin typeface="Arial" panose="020B0604020202020204" pitchFamily="34" charset="0"/>
                <a:cs typeface="Arial" panose="020B0604020202020204" pitchFamily="34" charset="0"/>
              </a:rPr>
              <a:t>Automate the generation of </a:t>
            </a:r>
            <a:r>
              <a:rPr lang="en-US" sz="2400" b="1" dirty="0">
                <a:latin typeface="Arial" panose="020B0604020202020204" pitchFamily="34" charset="0"/>
                <a:cs typeface="Arial" panose="020B0604020202020204" pitchFamily="34" charset="0"/>
              </a:rPr>
              <a:t>salary benchmark dashboards</a:t>
            </a:r>
            <a:r>
              <a:rPr lang="en-US" sz="2400" dirty="0">
                <a:latin typeface="Arial" panose="020B0604020202020204" pitchFamily="34" charset="0"/>
                <a:cs typeface="Arial" panose="020B0604020202020204" pitchFamily="34" charset="0"/>
              </a:rPr>
              <a:t> for stakeholders to easily access and interpret salary trends.</a:t>
            </a:r>
            <a:endParaRPr lang="en-AE" sz="2400" b="1" dirty="0">
              <a:solidFill>
                <a:schemeClr val="tx2"/>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B3AB91FF-ECFC-49ED-6B37-F0CB2DB7CE98}"/>
              </a:ext>
            </a:extLst>
          </p:cNvPr>
          <p:cNvSpPr txBox="1"/>
          <p:nvPr/>
        </p:nvSpPr>
        <p:spPr>
          <a:xfrm>
            <a:off x="62343" y="3429000"/>
            <a:ext cx="11755584" cy="2128788"/>
          </a:xfrm>
          <a:prstGeom prst="rect">
            <a:avLst/>
          </a:prstGeom>
          <a:noFill/>
        </p:spPr>
        <p:txBody>
          <a:bodyPr wrap="square" rtlCol="0">
            <a:spAutoFit/>
          </a:bodyPr>
          <a:lstStyle/>
          <a:p>
            <a:pPr algn="just">
              <a:spcAft>
                <a:spcPts val="450"/>
              </a:spcAft>
            </a:pPr>
            <a:r>
              <a:rPr lang="en-US" sz="2800" b="1" dirty="0">
                <a:solidFill>
                  <a:schemeClr val="tx2"/>
                </a:solidFill>
                <a:latin typeface="Arial" panose="020B0604020202020204" pitchFamily="34" charset="0"/>
                <a:ea typeface="Aptos" panose="020B0004020202020204" pitchFamily="34" charset="0"/>
                <a:cs typeface="Arial" panose="020B0604020202020204" pitchFamily="34" charset="0"/>
              </a:rPr>
              <a:t>4. </a:t>
            </a:r>
            <a:r>
              <a:rPr lang="en-US" sz="2800" b="1" dirty="0">
                <a:latin typeface="Arial" panose="020B0604020202020204" pitchFamily="34" charset="0"/>
                <a:cs typeface="Arial" panose="020B0604020202020204" pitchFamily="34" charset="0"/>
              </a:rPr>
              <a:t>Monitor Model Performance Post-Deployment</a:t>
            </a:r>
          </a:p>
          <a:p>
            <a:pPr marL="800100" lvl="1" indent="-342900" algn="just">
              <a:spcAft>
                <a:spcPts val="450"/>
              </a:spcAft>
              <a:buFont typeface="Arial" panose="020B0604020202020204" pitchFamily="34" charset="0"/>
              <a:buChar char="•"/>
            </a:pPr>
            <a:r>
              <a:rPr lang="en-US" sz="2400" dirty="0">
                <a:latin typeface="Arial" panose="020B0604020202020204" pitchFamily="34" charset="0"/>
                <a:cs typeface="Arial" panose="020B0604020202020204" pitchFamily="34" charset="0"/>
              </a:rPr>
              <a:t>Establish a </a:t>
            </a:r>
            <a:r>
              <a:rPr lang="en-US" sz="2400" b="1" dirty="0">
                <a:latin typeface="Arial" panose="020B0604020202020204" pitchFamily="34" charset="0"/>
                <a:cs typeface="Arial" panose="020B0604020202020204" pitchFamily="34" charset="0"/>
              </a:rPr>
              <a:t>monitoring dashboard</a:t>
            </a:r>
            <a:r>
              <a:rPr lang="en-US" sz="2400" dirty="0">
                <a:latin typeface="Arial" panose="020B0604020202020204" pitchFamily="34" charset="0"/>
                <a:cs typeface="Arial" panose="020B0604020202020204" pitchFamily="34" charset="0"/>
              </a:rPr>
              <a:t> to track prediction accuracy over time and trigger re-training as needed.</a:t>
            </a:r>
          </a:p>
          <a:p>
            <a:pPr marL="800100" lvl="1" indent="-342900" algn="just">
              <a:spcAft>
                <a:spcPts val="450"/>
              </a:spcAft>
              <a:buFont typeface="Arial" panose="020B0604020202020204" pitchFamily="34" charset="0"/>
              <a:buChar char="•"/>
            </a:pPr>
            <a:r>
              <a:rPr lang="en-US" sz="2400" dirty="0">
                <a:latin typeface="Arial" panose="020B0604020202020204" pitchFamily="34" charset="0"/>
                <a:cs typeface="Arial" panose="020B0604020202020204" pitchFamily="34" charset="0"/>
              </a:rPr>
              <a:t>Regularly assess model performance using new data and metrics like </a:t>
            </a:r>
            <a:r>
              <a:rPr lang="en-US" sz="2400" b="1" dirty="0">
                <a:latin typeface="Arial" panose="020B0604020202020204" pitchFamily="34" charset="0"/>
                <a:cs typeface="Arial" panose="020B0604020202020204" pitchFamily="34" charset="0"/>
              </a:rPr>
              <a:t>RMSE and R²</a:t>
            </a:r>
            <a:r>
              <a:rPr lang="en-US" sz="2400" dirty="0">
                <a:latin typeface="Arial" panose="020B0604020202020204" pitchFamily="34" charset="0"/>
                <a:cs typeface="Arial" panose="020B0604020202020204" pitchFamily="34" charset="0"/>
              </a:rPr>
              <a:t> to detect any drift.</a:t>
            </a:r>
            <a:endParaRPr lang="en-AE" sz="2400" b="1"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8514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85F3ACE0-1453-AFF3-DDCD-A7EE15F2ACB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1991E0E-E742-77A4-7CB1-98F19F32854C}"/>
              </a:ext>
            </a:extLst>
          </p:cNvPr>
          <p:cNvSpPr txBox="1"/>
          <p:nvPr/>
        </p:nvSpPr>
        <p:spPr>
          <a:xfrm>
            <a:off x="124689" y="346363"/>
            <a:ext cx="11693238" cy="646331"/>
          </a:xfrm>
          <a:prstGeom prst="rect">
            <a:avLst/>
          </a:prstGeom>
          <a:noFill/>
        </p:spPr>
        <p:txBody>
          <a:bodyPr wrap="square" rtlCol="0">
            <a:spAutoFit/>
          </a:bodyPr>
          <a:lstStyle/>
          <a:p>
            <a:pPr algn="l"/>
            <a:r>
              <a:rPr lang="en-US" sz="3600" b="1" dirty="0">
                <a:solidFill>
                  <a:schemeClr val="tx2"/>
                </a:solidFill>
                <a:latin typeface="Aharoni" panose="02010803020104030203" pitchFamily="2" charset="-79"/>
                <a:cs typeface="Aharoni" panose="02010803020104030203" pitchFamily="2" charset="-79"/>
              </a:rPr>
              <a:t>Recommendations</a:t>
            </a:r>
            <a:endParaRPr lang="en-US" sz="3600" b="0" i="0" dirty="0">
              <a:solidFill>
                <a:schemeClr val="tx2"/>
              </a:solidFill>
              <a:effectLst/>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676C2F37-3D60-2988-4FA8-018CAE6E8521}"/>
              </a:ext>
            </a:extLst>
          </p:cNvPr>
          <p:cNvSpPr txBox="1"/>
          <p:nvPr/>
        </p:nvSpPr>
        <p:spPr>
          <a:xfrm>
            <a:off x="62343" y="1180263"/>
            <a:ext cx="11817930" cy="2190343"/>
          </a:xfrm>
          <a:prstGeom prst="rect">
            <a:avLst/>
          </a:prstGeom>
          <a:noFill/>
        </p:spPr>
        <p:txBody>
          <a:bodyPr wrap="square" rtlCol="0">
            <a:spAutoFit/>
          </a:bodyPr>
          <a:lstStyle/>
          <a:p>
            <a:pPr algn="just">
              <a:spcAft>
                <a:spcPts val="450"/>
              </a:spcAft>
            </a:pPr>
            <a:r>
              <a:rPr lang="en-US" sz="2800" b="1" dirty="0">
                <a:solidFill>
                  <a:schemeClr val="tx2"/>
                </a:solidFill>
                <a:latin typeface="Arial" panose="020B0604020202020204" pitchFamily="34" charset="0"/>
                <a:ea typeface="Aptos" panose="020B0004020202020204" pitchFamily="34" charset="0"/>
                <a:cs typeface="Arial" panose="020B0604020202020204" pitchFamily="34" charset="0"/>
              </a:rPr>
              <a:t>5. </a:t>
            </a:r>
            <a:r>
              <a:rPr lang="en-US" sz="2800" b="1" dirty="0">
                <a:latin typeface="Arial" panose="020B0604020202020204" pitchFamily="34" charset="0"/>
                <a:cs typeface="Arial" panose="020B0604020202020204" pitchFamily="34" charset="0"/>
              </a:rPr>
              <a:t>Leverage Predictive Insights for Budget Planning</a:t>
            </a:r>
          </a:p>
          <a:p>
            <a:pPr marL="800100" lvl="1" indent="-342900" algn="just">
              <a:spcAft>
                <a:spcPts val="450"/>
              </a:spcAft>
              <a:buFont typeface="Arial" panose="020B0604020202020204" pitchFamily="34" charset="0"/>
              <a:buChar char="•"/>
            </a:pPr>
            <a:r>
              <a:rPr lang="en-US" sz="2400" dirty="0">
                <a:latin typeface="Arial" panose="020B0604020202020204" pitchFamily="34" charset="0"/>
                <a:cs typeface="Arial" panose="020B0604020202020204" pitchFamily="34" charset="0"/>
              </a:rPr>
              <a:t>Use predictive models like the tuned </a:t>
            </a:r>
            <a:r>
              <a:rPr lang="en-US" sz="2400" dirty="0" err="1">
                <a:latin typeface="Arial" panose="020B0604020202020204" pitchFamily="34" charset="0"/>
                <a:cs typeface="Arial" panose="020B0604020202020204" pitchFamily="34" charset="0"/>
              </a:rPr>
              <a:t>XGBoost</a:t>
            </a:r>
            <a:r>
              <a:rPr lang="en-US" sz="2400" dirty="0">
                <a:latin typeface="Arial" panose="020B0604020202020204" pitchFamily="34" charset="0"/>
                <a:cs typeface="Arial" panose="020B0604020202020204" pitchFamily="34" charset="0"/>
              </a:rPr>
              <a:t> to forecast </a:t>
            </a:r>
            <a:r>
              <a:rPr lang="en-US" sz="2400" b="1" dirty="0">
                <a:latin typeface="Arial" panose="020B0604020202020204" pitchFamily="34" charset="0"/>
                <a:cs typeface="Arial" panose="020B0604020202020204" pitchFamily="34" charset="0"/>
              </a:rPr>
              <a:t>future salary trends</a:t>
            </a:r>
            <a:r>
              <a:rPr lang="en-US" sz="2400" dirty="0">
                <a:latin typeface="Arial" panose="020B0604020202020204" pitchFamily="34" charset="0"/>
                <a:cs typeface="Arial" panose="020B0604020202020204" pitchFamily="34" charset="0"/>
              </a:rPr>
              <a:t> and plan recruitment budgets accordingly.</a:t>
            </a:r>
          </a:p>
          <a:p>
            <a:pPr marL="800100" lvl="1" indent="-342900" algn="just">
              <a:spcAft>
                <a:spcPts val="450"/>
              </a:spcAft>
              <a:buFont typeface="Arial" panose="020B0604020202020204" pitchFamily="34" charset="0"/>
              <a:buChar char="•"/>
            </a:pPr>
            <a:r>
              <a:rPr lang="en-US" sz="2400" dirty="0">
                <a:latin typeface="Arial" panose="020B0604020202020204" pitchFamily="34" charset="0"/>
                <a:cs typeface="Arial" panose="020B0604020202020204" pitchFamily="34" charset="0"/>
              </a:rPr>
              <a:t>Allocate resources strategically to attract and retain top talent within expected salary ranges.</a:t>
            </a:r>
            <a:endParaRPr lang="en-AE" sz="2400" b="1" dirty="0">
              <a:solidFill>
                <a:schemeClr val="tx2"/>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5B775CA1-A7BB-040E-16CA-AFB362DF8CFE}"/>
              </a:ext>
            </a:extLst>
          </p:cNvPr>
          <p:cNvSpPr txBox="1"/>
          <p:nvPr/>
        </p:nvSpPr>
        <p:spPr>
          <a:xfrm>
            <a:off x="62343" y="3429000"/>
            <a:ext cx="11755584" cy="2128788"/>
          </a:xfrm>
          <a:prstGeom prst="rect">
            <a:avLst/>
          </a:prstGeom>
          <a:noFill/>
        </p:spPr>
        <p:txBody>
          <a:bodyPr wrap="square" rtlCol="0">
            <a:spAutoFit/>
          </a:bodyPr>
          <a:lstStyle/>
          <a:p>
            <a:pPr algn="just">
              <a:spcAft>
                <a:spcPts val="450"/>
              </a:spcAft>
            </a:pPr>
            <a:r>
              <a:rPr lang="en-US" sz="2800" b="1" dirty="0">
                <a:solidFill>
                  <a:schemeClr val="tx2"/>
                </a:solidFill>
                <a:latin typeface="Arial" panose="020B0604020202020204" pitchFamily="34" charset="0"/>
                <a:ea typeface="Aptos" panose="020B0004020202020204" pitchFamily="34" charset="0"/>
                <a:cs typeface="Arial" panose="020B0604020202020204" pitchFamily="34" charset="0"/>
              </a:rPr>
              <a:t>6. </a:t>
            </a:r>
            <a:r>
              <a:rPr lang="en-US" sz="2800" b="1" dirty="0">
                <a:latin typeface="Arial" panose="020B0604020202020204" pitchFamily="34" charset="0"/>
                <a:cs typeface="Arial" panose="020B0604020202020204" pitchFamily="34" charset="0"/>
              </a:rPr>
              <a:t>Optimize Talent Retention Strategies</a:t>
            </a:r>
          </a:p>
          <a:p>
            <a:pPr marL="800100" lvl="1" indent="-342900" algn="just">
              <a:spcAft>
                <a:spcPts val="450"/>
              </a:spcAft>
              <a:buFont typeface="Arial" panose="020B0604020202020204" pitchFamily="34" charset="0"/>
              <a:buChar char="•"/>
            </a:pPr>
            <a:r>
              <a:rPr lang="en-US" sz="2400" dirty="0">
                <a:latin typeface="Arial" panose="020B0604020202020204" pitchFamily="34" charset="0"/>
                <a:cs typeface="Arial" panose="020B0604020202020204" pitchFamily="34" charset="0"/>
              </a:rPr>
              <a:t>Utilize model predictions to analyze and forecast salary progression within career levels, ensuring consistent and motivating pay increases.</a:t>
            </a:r>
          </a:p>
          <a:p>
            <a:pPr marL="800100" lvl="1" indent="-342900" algn="just">
              <a:spcAft>
                <a:spcPts val="450"/>
              </a:spcAft>
              <a:buFont typeface="Arial" panose="020B0604020202020204" pitchFamily="34" charset="0"/>
              <a:buChar char="•"/>
            </a:pPr>
            <a:r>
              <a:rPr lang="en-US" sz="2400" dirty="0">
                <a:latin typeface="Arial" panose="020B0604020202020204" pitchFamily="34" charset="0"/>
                <a:cs typeface="Arial" panose="020B0604020202020204" pitchFamily="34" charset="0"/>
              </a:rPr>
              <a:t>Offer </a:t>
            </a:r>
            <a:r>
              <a:rPr lang="en-US" sz="2400" b="1" dirty="0">
                <a:latin typeface="Arial" panose="020B0604020202020204" pitchFamily="34" charset="0"/>
                <a:cs typeface="Arial" panose="020B0604020202020204" pitchFamily="34" charset="0"/>
              </a:rPr>
              <a:t>salary growth pathways</a:t>
            </a:r>
            <a:r>
              <a:rPr lang="en-US" sz="2400" dirty="0">
                <a:latin typeface="Arial" panose="020B0604020202020204" pitchFamily="34" charset="0"/>
                <a:cs typeface="Arial" panose="020B0604020202020204" pitchFamily="34" charset="0"/>
              </a:rPr>
              <a:t> for employees to encourage long-term retention.</a:t>
            </a:r>
            <a:endParaRPr lang="en-AE" sz="2400" b="1"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4120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31900C06-A8AE-274F-665E-296D52B05C2E}"/>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4C49191C-793C-92E1-6090-55421B6FEB25}"/>
              </a:ext>
            </a:extLst>
          </p:cNvPr>
          <p:cNvSpPr txBox="1"/>
          <p:nvPr/>
        </p:nvSpPr>
        <p:spPr>
          <a:xfrm>
            <a:off x="124689" y="346363"/>
            <a:ext cx="11693238" cy="646331"/>
          </a:xfrm>
          <a:prstGeom prst="rect">
            <a:avLst/>
          </a:prstGeom>
          <a:noFill/>
        </p:spPr>
        <p:txBody>
          <a:bodyPr wrap="square" rtlCol="0">
            <a:spAutoFit/>
          </a:bodyPr>
          <a:lstStyle/>
          <a:p>
            <a:pPr algn="l"/>
            <a:r>
              <a:rPr lang="en-US" sz="3600" b="1" dirty="0">
                <a:solidFill>
                  <a:schemeClr val="tx2"/>
                </a:solidFill>
                <a:latin typeface="Aharoni" panose="02010803020104030203" pitchFamily="2" charset="-79"/>
                <a:cs typeface="Aharoni" panose="02010803020104030203" pitchFamily="2" charset="-79"/>
              </a:rPr>
              <a:t>Recommendations</a:t>
            </a:r>
            <a:endParaRPr lang="en-US" sz="3600" b="0" i="0" dirty="0">
              <a:solidFill>
                <a:schemeClr val="tx2"/>
              </a:solidFill>
              <a:effectLst/>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47344CEB-8A3C-040F-3A18-D8C71996CC64}"/>
              </a:ext>
            </a:extLst>
          </p:cNvPr>
          <p:cNvSpPr txBox="1"/>
          <p:nvPr/>
        </p:nvSpPr>
        <p:spPr>
          <a:xfrm>
            <a:off x="62343" y="1180263"/>
            <a:ext cx="11817930" cy="2128788"/>
          </a:xfrm>
          <a:prstGeom prst="rect">
            <a:avLst/>
          </a:prstGeom>
          <a:noFill/>
        </p:spPr>
        <p:txBody>
          <a:bodyPr wrap="square" rtlCol="0">
            <a:spAutoFit/>
          </a:bodyPr>
          <a:lstStyle/>
          <a:p>
            <a:pPr algn="just">
              <a:spcAft>
                <a:spcPts val="450"/>
              </a:spcAft>
            </a:pPr>
            <a:r>
              <a:rPr lang="en-US" sz="2800" b="1" dirty="0">
                <a:solidFill>
                  <a:schemeClr val="tx2"/>
                </a:solidFill>
                <a:latin typeface="Arial" panose="020B0604020202020204" pitchFamily="34" charset="0"/>
                <a:ea typeface="Aptos" panose="020B0004020202020204" pitchFamily="34" charset="0"/>
                <a:cs typeface="Arial" panose="020B0604020202020204" pitchFamily="34" charset="0"/>
              </a:rPr>
              <a:t>7. </a:t>
            </a:r>
            <a:r>
              <a:rPr lang="en-US" sz="2800" b="1" dirty="0">
                <a:latin typeface="Arial" panose="020B0604020202020204" pitchFamily="34" charset="0"/>
                <a:cs typeface="Arial" panose="020B0604020202020204" pitchFamily="34" charset="0"/>
              </a:rPr>
              <a:t>Use Data Transparency to Enhance Hiring</a:t>
            </a:r>
          </a:p>
          <a:p>
            <a:pPr marL="800100" lvl="1" indent="-342900" algn="just">
              <a:spcAft>
                <a:spcPts val="450"/>
              </a:spcAft>
              <a:buFont typeface="Arial" panose="020B0604020202020204" pitchFamily="34" charset="0"/>
              <a:buChar char="•"/>
            </a:pPr>
            <a:r>
              <a:rPr lang="en-US" sz="2400" dirty="0">
                <a:latin typeface="Arial" panose="020B0604020202020204" pitchFamily="34" charset="0"/>
                <a:cs typeface="Arial" panose="020B0604020202020204" pitchFamily="34" charset="0"/>
              </a:rPr>
              <a:t>Share salary ranges openly in job postings to attract qualified candidates and reduce negotiation hurdles.</a:t>
            </a:r>
          </a:p>
          <a:p>
            <a:pPr marL="800100" lvl="1" indent="-342900" algn="just">
              <a:spcAft>
                <a:spcPts val="450"/>
              </a:spcAft>
              <a:buFont typeface="Arial" panose="020B0604020202020204" pitchFamily="34" charset="0"/>
              <a:buChar char="•"/>
            </a:pPr>
            <a:r>
              <a:rPr lang="en-US" sz="2400" dirty="0">
                <a:latin typeface="Arial" panose="020B0604020202020204" pitchFamily="34" charset="0"/>
                <a:cs typeface="Arial" panose="020B0604020202020204" pitchFamily="34" charset="0"/>
              </a:rPr>
              <a:t>Promote </a:t>
            </a:r>
            <a:r>
              <a:rPr lang="en-US" sz="2400" b="1" dirty="0">
                <a:latin typeface="Arial" panose="020B0604020202020204" pitchFamily="34" charset="0"/>
                <a:cs typeface="Arial" panose="020B0604020202020204" pitchFamily="34" charset="0"/>
              </a:rPr>
              <a:t>salary transparency</a:t>
            </a:r>
            <a:r>
              <a:rPr lang="en-US" sz="2400" dirty="0">
                <a:latin typeface="Arial" panose="020B0604020202020204" pitchFamily="34" charset="0"/>
                <a:cs typeface="Arial" panose="020B0604020202020204" pitchFamily="34" charset="0"/>
              </a:rPr>
              <a:t> within the organization to foster trust and equality.</a:t>
            </a:r>
            <a:endParaRPr lang="en-AE" sz="2400" b="1" dirty="0">
              <a:solidFill>
                <a:schemeClr val="tx2"/>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84EE589-35C0-1C0F-56C1-8F378514C3CA}"/>
              </a:ext>
            </a:extLst>
          </p:cNvPr>
          <p:cNvSpPr txBox="1"/>
          <p:nvPr/>
        </p:nvSpPr>
        <p:spPr>
          <a:xfrm>
            <a:off x="62343" y="3429000"/>
            <a:ext cx="11755584" cy="2128788"/>
          </a:xfrm>
          <a:prstGeom prst="rect">
            <a:avLst/>
          </a:prstGeom>
          <a:noFill/>
        </p:spPr>
        <p:txBody>
          <a:bodyPr wrap="square" rtlCol="0">
            <a:spAutoFit/>
          </a:bodyPr>
          <a:lstStyle/>
          <a:p>
            <a:pPr algn="just">
              <a:spcAft>
                <a:spcPts val="450"/>
              </a:spcAft>
            </a:pPr>
            <a:r>
              <a:rPr lang="en-US" sz="2800" b="1" dirty="0">
                <a:solidFill>
                  <a:schemeClr val="tx2"/>
                </a:solidFill>
                <a:latin typeface="Arial" panose="020B0604020202020204" pitchFamily="34" charset="0"/>
                <a:ea typeface="Aptos" panose="020B0004020202020204" pitchFamily="34" charset="0"/>
                <a:cs typeface="Arial" panose="020B0604020202020204" pitchFamily="34" charset="0"/>
              </a:rPr>
              <a:t>8. </a:t>
            </a:r>
            <a:r>
              <a:rPr lang="en-US" sz="2800" b="1" dirty="0">
                <a:latin typeface="Arial" panose="020B0604020202020204" pitchFamily="34" charset="0"/>
                <a:cs typeface="Arial" panose="020B0604020202020204" pitchFamily="34" charset="0"/>
              </a:rPr>
              <a:t>Customize Salary Offers Based on Job Levels and Experience</a:t>
            </a:r>
          </a:p>
          <a:p>
            <a:pPr marL="800100" lvl="1" indent="-342900" algn="just">
              <a:spcAft>
                <a:spcPts val="450"/>
              </a:spcAft>
              <a:buFont typeface="Arial" panose="020B0604020202020204" pitchFamily="34" charset="0"/>
              <a:buChar char="•"/>
            </a:pPr>
            <a:r>
              <a:rPr lang="en-US" sz="2400" dirty="0">
                <a:latin typeface="Arial" panose="020B0604020202020204" pitchFamily="34" charset="0"/>
                <a:cs typeface="Arial" panose="020B0604020202020204" pitchFamily="34" charset="0"/>
              </a:rPr>
              <a:t>Recognize that </a:t>
            </a:r>
            <a:r>
              <a:rPr lang="en-US" sz="2400" b="1" dirty="0">
                <a:latin typeface="Arial" panose="020B0604020202020204" pitchFamily="34" charset="0"/>
                <a:cs typeface="Arial" panose="020B0604020202020204" pitchFamily="34" charset="0"/>
              </a:rPr>
              <a:t>higher levels and career stages</a:t>
            </a:r>
            <a:r>
              <a:rPr lang="en-US" sz="2400" dirty="0">
                <a:latin typeface="Arial" panose="020B0604020202020204" pitchFamily="34" charset="0"/>
                <a:cs typeface="Arial" panose="020B0604020202020204" pitchFamily="34" charset="0"/>
              </a:rPr>
              <a:t> demand </a:t>
            </a:r>
            <a:r>
              <a:rPr lang="en-US" sz="2400" b="1" dirty="0">
                <a:latin typeface="Arial" panose="020B0604020202020204" pitchFamily="34" charset="0"/>
                <a:cs typeface="Arial" panose="020B0604020202020204" pitchFamily="34" charset="0"/>
              </a:rPr>
              <a:t>higher salary ranges</a:t>
            </a:r>
            <a:r>
              <a:rPr lang="en-US" sz="2400" dirty="0">
                <a:latin typeface="Arial" panose="020B0604020202020204" pitchFamily="34" charset="0"/>
                <a:cs typeface="Arial" panose="020B0604020202020204" pitchFamily="34" charset="0"/>
              </a:rPr>
              <a:t>, as shown by model insights.</a:t>
            </a:r>
          </a:p>
          <a:p>
            <a:pPr marL="800100" lvl="1" indent="-342900" algn="just">
              <a:spcAft>
                <a:spcPts val="450"/>
              </a:spcAft>
              <a:buFont typeface="Arial" panose="020B0604020202020204" pitchFamily="34" charset="0"/>
              <a:buChar char="•"/>
            </a:pPr>
            <a:r>
              <a:rPr lang="en-US" sz="2400" dirty="0">
                <a:latin typeface="Arial" panose="020B0604020202020204" pitchFamily="34" charset="0"/>
                <a:cs typeface="Arial" panose="020B0604020202020204" pitchFamily="34" charset="0"/>
              </a:rPr>
              <a:t>Ensure that compensation packages reflect experience, skills, and industry demands to reduce turnover.</a:t>
            </a:r>
            <a:endParaRPr lang="en-AE" sz="2400" b="1"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20581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4BCDBFC4-C485-D54C-44AF-124059B13CB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ECF7124C-5E2B-77C4-4910-9EB57DBF274C}"/>
              </a:ext>
            </a:extLst>
          </p:cNvPr>
          <p:cNvSpPr txBox="1"/>
          <p:nvPr/>
        </p:nvSpPr>
        <p:spPr>
          <a:xfrm>
            <a:off x="124689" y="346363"/>
            <a:ext cx="11693238" cy="646331"/>
          </a:xfrm>
          <a:prstGeom prst="rect">
            <a:avLst/>
          </a:prstGeom>
          <a:noFill/>
        </p:spPr>
        <p:txBody>
          <a:bodyPr wrap="square" rtlCol="0">
            <a:spAutoFit/>
          </a:bodyPr>
          <a:lstStyle/>
          <a:p>
            <a:pPr algn="l"/>
            <a:r>
              <a:rPr lang="en-US" sz="3600" b="1" dirty="0">
                <a:solidFill>
                  <a:schemeClr val="tx2"/>
                </a:solidFill>
                <a:latin typeface="Aharoni" panose="02010803020104030203" pitchFamily="2" charset="-79"/>
                <a:cs typeface="Aharoni" panose="02010803020104030203" pitchFamily="2" charset="-79"/>
              </a:rPr>
              <a:t>Recommendations</a:t>
            </a:r>
            <a:endParaRPr lang="en-US" sz="3600" b="0" i="0" dirty="0">
              <a:solidFill>
                <a:schemeClr val="tx2"/>
              </a:solidFill>
              <a:effectLst/>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0364F261-54ED-5E88-E3ED-78BEFE4718F8}"/>
              </a:ext>
            </a:extLst>
          </p:cNvPr>
          <p:cNvSpPr txBox="1"/>
          <p:nvPr/>
        </p:nvSpPr>
        <p:spPr>
          <a:xfrm>
            <a:off x="62343" y="1180263"/>
            <a:ext cx="11817930" cy="2128788"/>
          </a:xfrm>
          <a:prstGeom prst="rect">
            <a:avLst/>
          </a:prstGeom>
          <a:noFill/>
        </p:spPr>
        <p:txBody>
          <a:bodyPr wrap="square" rtlCol="0">
            <a:spAutoFit/>
          </a:bodyPr>
          <a:lstStyle/>
          <a:p>
            <a:pPr algn="just">
              <a:spcAft>
                <a:spcPts val="450"/>
              </a:spcAft>
            </a:pPr>
            <a:r>
              <a:rPr lang="en-US" sz="2800" b="1" dirty="0">
                <a:solidFill>
                  <a:schemeClr val="tx2"/>
                </a:solidFill>
                <a:latin typeface="Arial" panose="020B0604020202020204" pitchFamily="34" charset="0"/>
                <a:ea typeface="Aptos" panose="020B0004020202020204" pitchFamily="34" charset="0"/>
                <a:cs typeface="Arial" panose="020B0604020202020204" pitchFamily="34" charset="0"/>
              </a:rPr>
              <a:t>9. </a:t>
            </a:r>
            <a:r>
              <a:rPr lang="en-US" sz="2800" b="1" dirty="0">
                <a:latin typeface="Arial" panose="020B0604020202020204" pitchFamily="34" charset="0"/>
                <a:cs typeface="Arial" panose="020B0604020202020204" pitchFamily="34" charset="0"/>
              </a:rPr>
              <a:t>Prepare for Salary Negotiations</a:t>
            </a:r>
          </a:p>
          <a:p>
            <a:pPr marL="800100" lvl="1" indent="-342900" algn="just">
              <a:spcAft>
                <a:spcPts val="450"/>
              </a:spcAft>
              <a:buFont typeface="Arial" panose="020B0604020202020204" pitchFamily="34" charset="0"/>
              <a:buChar char="•"/>
            </a:pPr>
            <a:r>
              <a:rPr lang="en-US" sz="2400" dirty="0">
                <a:latin typeface="Arial" panose="020B0604020202020204" pitchFamily="34" charset="0"/>
                <a:cs typeface="Arial" panose="020B0604020202020204" pitchFamily="34" charset="0"/>
              </a:rPr>
              <a:t>Equip HR teams with predictive insights to better navigate </a:t>
            </a:r>
            <a:r>
              <a:rPr lang="en-US" sz="2400" b="1" dirty="0">
                <a:latin typeface="Arial" panose="020B0604020202020204" pitchFamily="34" charset="0"/>
                <a:cs typeface="Arial" panose="020B0604020202020204" pitchFamily="34" charset="0"/>
              </a:rPr>
              <a:t>salary negotiations</a:t>
            </a:r>
            <a:r>
              <a:rPr lang="en-US" sz="2400" dirty="0">
                <a:latin typeface="Arial" panose="020B0604020202020204" pitchFamily="34" charset="0"/>
                <a:cs typeface="Arial" panose="020B0604020202020204" pitchFamily="34" charset="0"/>
              </a:rPr>
              <a:t> with candidates and employees.</a:t>
            </a:r>
          </a:p>
          <a:p>
            <a:pPr marL="800100" lvl="1" indent="-342900" algn="just">
              <a:spcAft>
                <a:spcPts val="450"/>
              </a:spcAft>
              <a:buFont typeface="Arial" panose="020B0604020202020204" pitchFamily="34" charset="0"/>
              <a:buChar char="•"/>
            </a:pPr>
            <a:r>
              <a:rPr lang="en-US" sz="2400" dirty="0">
                <a:latin typeface="Arial" panose="020B0604020202020204" pitchFamily="34" charset="0"/>
                <a:cs typeface="Arial" panose="020B0604020202020204" pitchFamily="34" charset="0"/>
              </a:rPr>
              <a:t>Base offers on </a:t>
            </a:r>
            <a:r>
              <a:rPr lang="en-US" sz="2400" b="1" dirty="0">
                <a:latin typeface="Arial" panose="020B0604020202020204" pitchFamily="34" charset="0"/>
                <a:cs typeface="Arial" panose="020B0604020202020204" pitchFamily="34" charset="0"/>
              </a:rPr>
              <a:t>objective data</a:t>
            </a:r>
            <a:r>
              <a:rPr lang="en-US" sz="2400" dirty="0">
                <a:latin typeface="Arial" panose="020B0604020202020204" pitchFamily="34" charset="0"/>
                <a:cs typeface="Arial" panose="020B0604020202020204" pitchFamily="34" charset="0"/>
              </a:rPr>
              <a:t> rather than intuition, leading to more balanced and justified negotiations.</a:t>
            </a:r>
            <a:endParaRPr lang="en-AE" sz="2400" b="1"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48590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E4DF6746-3ACA-3E81-458A-77B9C0755937}"/>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E66CFFD-56BA-FD82-9F48-CE5D42597C3B}"/>
              </a:ext>
            </a:extLst>
          </p:cNvPr>
          <p:cNvSpPr txBox="1"/>
          <p:nvPr/>
        </p:nvSpPr>
        <p:spPr>
          <a:xfrm>
            <a:off x="3992607" y="2967335"/>
            <a:ext cx="4206786" cy="923330"/>
          </a:xfrm>
          <a:prstGeom prst="rect">
            <a:avLst/>
          </a:prstGeom>
          <a:noFill/>
        </p:spPr>
        <p:txBody>
          <a:bodyPr wrap="square" rtlCol="0">
            <a:spAutoFit/>
          </a:bodyPr>
          <a:lstStyle/>
          <a:p>
            <a:pPr algn="l"/>
            <a:r>
              <a:rPr lang="en-US" sz="5400" b="1" dirty="0">
                <a:solidFill>
                  <a:schemeClr val="tx2"/>
                </a:solidFill>
                <a:latin typeface="Aharoni" panose="02010803020104030203" pitchFamily="2" charset="-79"/>
                <a:cs typeface="Aharoni" panose="02010803020104030203" pitchFamily="2" charset="-79"/>
              </a:rPr>
              <a:t>Thank You!</a:t>
            </a:r>
            <a:endParaRPr lang="en-US" sz="5400" b="0" i="0" dirty="0">
              <a:solidFill>
                <a:schemeClr val="tx2"/>
              </a:solidFill>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491076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AB87781F-373B-04CD-FBA2-D0EE35AC3408}"/>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0644AA6-0A43-9E4B-EF49-696E389BA166}"/>
              </a:ext>
            </a:extLst>
          </p:cNvPr>
          <p:cNvSpPr txBox="1"/>
          <p:nvPr/>
        </p:nvSpPr>
        <p:spPr>
          <a:xfrm>
            <a:off x="174912" y="498763"/>
            <a:ext cx="6265831"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Exploratory Data Analysis</a:t>
            </a:r>
          </a:p>
        </p:txBody>
      </p:sp>
      <p:pic>
        <p:nvPicPr>
          <p:cNvPr id="3" name="Picture 2">
            <a:extLst>
              <a:ext uri="{FF2B5EF4-FFF2-40B4-BE49-F238E27FC236}">
                <a16:creationId xmlns:a16="http://schemas.microsoft.com/office/drawing/2014/main" id="{451C886A-CAE5-AD20-AED1-3BF021B74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315" y="1145094"/>
            <a:ext cx="8813369" cy="48732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497079-393D-94AD-AAE7-BA9142BC5957}"/>
              </a:ext>
            </a:extLst>
          </p:cNvPr>
          <p:cNvSpPr txBox="1"/>
          <p:nvPr/>
        </p:nvSpPr>
        <p:spPr>
          <a:xfrm>
            <a:off x="3795368" y="6097627"/>
            <a:ext cx="4601262" cy="523220"/>
          </a:xfrm>
          <a:prstGeom prst="rect">
            <a:avLst/>
          </a:prstGeom>
          <a:noFill/>
        </p:spPr>
        <p:txBody>
          <a:bodyPr wrap="square" rtlCol="0">
            <a:spAutoFit/>
          </a:bodyPr>
          <a:lstStyle/>
          <a:p>
            <a:pPr algn="just">
              <a:spcAft>
                <a:spcPts val="450"/>
              </a:spcAft>
            </a:pPr>
            <a:r>
              <a:rPr lang="en-US" sz="2800" b="1" i="0" dirty="0">
                <a:solidFill>
                  <a:schemeClr val="tx2"/>
                </a:solidFill>
                <a:effectLst/>
                <a:latin typeface="Arial" panose="020B0604020202020204" pitchFamily="34" charset="0"/>
                <a:cs typeface="Arial" panose="020B0604020202020204" pitchFamily="34" charset="0"/>
              </a:rPr>
              <a:t>Salary Range Distribution</a:t>
            </a:r>
          </a:p>
        </p:txBody>
      </p:sp>
    </p:spTree>
    <p:extLst>
      <p:ext uri="{BB962C8B-B14F-4D97-AF65-F5344CB8AC3E}">
        <p14:creationId xmlns:p14="http://schemas.microsoft.com/office/powerpoint/2010/main" val="2404468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211580A3-945B-88DE-9511-8F2CEF01D6A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73266033-ED19-4865-BC83-7EF946AFAE35}"/>
              </a:ext>
            </a:extLst>
          </p:cNvPr>
          <p:cNvSpPr txBox="1"/>
          <p:nvPr/>
        </p:nvSpPr>
        <p:spPr>
          <a:xfrm>
            <a:off x="498762" y="498764"/>
            <a:ext cx="6973753"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Exploratory Data Analysis</a:t>
            </a:r>
          </a:p>
        </p:txBody>
      </p:sp>
      <p:sp>
        <p:nvSpPr>
          <p:cNvPr id="3" name="TextBox 2">
            <a:extLst>
              <a:ext uri="{FF2B5EF4-FFF2-40B4-BE49-F238E27FC236}">
                <a16:creationId xmlns:a16="http://schemas.microsoft.com/office/drawing/2014/main" id="{DDA2C451-EF5B-0CF8-517D-D922E4E0B391}"/>
              </a:ext>
            </a:extLst>
          </p:cNvPr>
          <p:cNvSpPr txBox="1"/>
          <p:nvPr/>
        </p:nvSpPr>
        <p:spPr>
          <a:xfrm>
            <a:off x="360950" y="1309217"/>
            <a:ext cx="11256620" cy="4401205"/>
          </a:xfrm>
          <a:prstGeom prst="rect">
            <a:avLst/>
          </a:prstGeom>
          <a:noFill/>
        </p:spPr>
        <p:txBody>
          <a:bodyPr wrap="square" rtlCol="0">
            <a:spAutoFit/>
          </a:bodyPr>
          <a:lstStyle/>
          <a:p>
            <a:pPr algn="just">
              <a:spcAft>
                <a:spcPts val="450"/>
              </a:spcAft>
            </a:pPr>
            <a:r>
              <a:rPr lang="en-US" sz="2800" dirty="0">
                <a:latin typeface="Arial" panose="020B0604020202020204" pitchFamily="34" charset="0"/>
                <a:cs typeface="Arial" panose="020B0604020202020204" pitchFamily="34" charset="0"/>
              </a:rPr>
              <a:t>The salary distribution plot shows the frequency of minimum (blue) and maximum (red) salaries across job listings. Both distributions are right-skewed, with most of minimum salaries concentrated between </a:t>
            </a:r>
            <a:r>
              <a:rPr lang="en-US" sz="2800" b="1" dirty="0">
                <a:latin typeface="Arial" panose="020B0604020202020204" pitchFamily="34" charset="0"/>
                <a:cs typeface="Arial" panose="020B0604020202020204" pitchFamily="34" charset="0"/>
              </a:rPr>
              <a:t>$40,000 to $80,000</a:t>
            </a:r>
            <a:r>
              <a:rPr lang="en-US" sz="2800" dirty="0">
                <a:latin typeface="Arial" panose="020B0604020202020204" pitchFamily="34" charset="0"/>
                <a:cs typeface="Arial" panose="020B0604020202020204" pitchFamily="34" charset="0"/>
              </a:rPr>
              <a:t>, peaking around </a:t>
            </a:r>
            <a:r>
              <a:rPr lang="en-US" sz="2800" b="1" dirty="0">
                <a:latin typeface="Arial" panose="020B0604020202020204" pitchFamily="34" charset="0"/>
                <a:cs typeface="Arial" panose="020B0604020202020204" pitchFamily="34" charset="0"/>
              </a:rPr>
              <a:t>$60,000</a:t>
            </a:r>
            <a:r>
              <a:rPr lang="en-US" sz="2800" dirty="0">
                <a:latin typeface="Arial" panose="020B0604020202020204" pitchFamily="34" charset="0"/>
                <a:cs typeface="Arial" panose="020B0604020202020204" pitchFamily="34" charset="0"/>
              </a:rPr>
              <a:t>. In contrast, maximum salaries are more spread out, with a peak around </a:t>
            </a:r>
            <a:r>
              <a:rPr lang="en-US" sz="2800" b="1" dirty="0">
                <a:latin typeface="Arial" panose="020B0604020202020204" pitchFamily="34" charset="0"/>
                <a:cs typeface="Arial" panose="020B0604020202020204" pitchFamily="34" charset="0"/>
              </a:rPr>
              <a:t>$80,000</a:t>
            </a:r>
            <a:r>
              <a:rPr lang="en-US" sz="2800" dirty="0">
                <a:latin typeface="Arial" panose="020B0604020202020204" pitchFamily="34" charset="0"/>
                <a:cs typeface="Arial" panose="020B0604020202020204" pitchFamily="34" charset="0"/>
              </a:rPr>
              <a:t> and extending beyond </a:t>
            </a:r>
            <a:r>
              <a:rPr lang="en-US" sz="2800" b="1" dirty="0">
                <a:latin typeface="Arial" panose="020B0604020202020204" pitchFamily="34" charset="0"/>
                <a:cs typeface="Arial" panose="020B0604020202020204" pitchFamily="34" charset="0"/>
              </a:rPr>
              <a:t>$200,000</a:t>
            </a:r>
            <a:r>
              <a:rPr lang="en-US" sz="2800" dirty="0">
                <a:latin typeface="Arial" panose="020B0604020202020204" pitchFamily="34" charset="0"/>
                <a:cs typeface="Arial" panose="020B0604020202020204" pitchFamily="34" charset="0"/>
              </a:rPr>
              <a:t>. The wider spread in maximum salaries suggests greater variability, possibly influenced by job level, industry, or experience requirements. This distribution highlights the importance of transforming the data or addressing outliers to improve model performance.</a:t>
            </a:r>
            <a:endParaRPr lang="en-US" sz="2800" b="0" i="0" dirty="0">
              <a:solidFill>
                <a:schemeClr val="tx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7544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6CB9A31B-5F35-A7EF-6D17-9A078C246F8D}"/>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365D93C4-B0D0-E7C3-0E7E-FC969FA912DC}"/>
              </a:ext>
            </a:extLst>
          </p:cNvPr>
          <p:cNvSpPr txBox="1"/>
          <p:nvPr/>
        </p:nvSpPr>
        <p:spPr>
          <a:xfrm>
            <a:off x="138211" y="498763"/>
            <a:ext cx="6973753"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Exploratory Data Analysis</a:t>
            </a:r>
          </a:p>
        </p:txBody>
      </p:sp>
      <p:pic>
        <p:nvPicPr>
          <p:cNvPr id="3074" name="Picture 2">
            <a:extLst>
              <a:ext uri="{FF2B5EF4-FFF2-40B4-BE49-F238E27FC236}">
                <a16:creationId xmlns:a16="http://schemas.microsoft.com/office/drawing/2014/main" id="{0AFD8666-47EA-15D4-6E18-4215BFC255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121" y="981749"/>
            <a:ext cx="8851757" cy="48945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9DB91F0-AAF1-1BA9-B4E2-5A8CDFCE801C}"/>
              </a:ext>
            </a:extLst>
          </p:cNvPr>
          <p:cNvSpPr txBox="1"/>
          <p:nvPr/>
        </p:nvSpPr>
        <p:spPr>
          <a:xfrm>
            <a:off x="516718" y="6068017"/>
            <a:ext cx="11158562" cy="523220"/>
          </a:xfrm>
          <a:prstGeom prst="rect">
            <a:avLst/>
          </a:prstGeom>
          <a:noFill/>
        </p:spPr>
        <p:txBody>
          <a:bodyPr wrap="square" rtlCol="0">
            <a:spAutoFit/>
          </a:bodyPr>
          <a:lstStyle/>
          <a:p>
            <a:pPr algn="just">
              <a:spcAft>
                <a:spcPts val="450"/>
              </a:spcAft>
            </a:pPr>
            <a:r>
              <a:rPr lang="en-US" sz="2800" b="1" i="0" dirty="0">
                <a:solidFill>
                  <a:schemeClr val="tx2"/>
                </a:solidFill>
                <a:effectLst/>
                <a:latin typeface="Arial" panose="020B0604020202020204" pitchFamily="34" charset="0"/>
                <a:cs typeface="Arial" panose="020B0604020202020204" pitchFamily="34" charset="0"/>
              </a:rPr>
              <a:t>Salary Range Distribution after </a:t>
            </a:r>
            <a:r>
              <a:rPr lang="en-US" sz="2800" b="1" dirty="0" err="1">
                <a:solidFill>
                  <a:schemeClr val="tx2"/>
                </a:solidFill>
                <a:latin typeface="Arial" panose="020B0604020202020204" pitchFamily="34" charset="0"/>
                <a:cs typeface="Arial" panose="020B0604020202020204" pitchFamily="34" charset="0"/>
              </a:rPr>
              <a:t>Winsorization</a:t>
            </a:r>
            <a:r>
              <a:rPr lang="en-US" sz="2800" b="1" dirty="0">
                <a:solidFill>
                  <a:schemeClr val="tx2"/>
                </a:solidFill>
                <a:latin typeface="Arial" panose="020B0604020202020204" pitchFamily="34" charset="0"/>
                <a:cs typeface="Arial" panose="020B0604020202020204" pitchFamily="34" charset="0"/>
              </a:rPr>
              <a:t> and Log transform</a:t>
            </a:r>
          </a:p>
        </p:txBody>
      </p:sp>
    </p:spTree>
    <p:extLst>
      <p:ext uri="{BB962C8B-B14F-4D97-AF65-F5344CB8AC3E}">
        <p14:creationId xmlns:p14="http://schemas.microsoft.com/office/powerpoint/2010/main" val="179612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197C9008-8101-CEA3-4CEE-9184AA86D40C}"/>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E7370230-D003-CE4F-7E2F-5D90DCF87C42}"/>
              </a:ext>
            </a:extLst>
          </p:cNvPr>
          <p:cNvSpPr txBox="1"/>
          <p:nvPr/>
        </p:nvSpPr>
        <p:spPr>
          <a:xfrm>
            <a:off x="498762" y="498764"/>
            <a:ext cx="6973753" cy="646331"/>
          </a:xfrm>
          <a:prstGeom prst="rect">
            <a:avLst/>
          </a:prstGeom>
          <a:noFill/>
        </p:spPr>
        <p:txBody>
          <a:bodyPr wrap="square" rtlCol="0">
            <a:spAutoFit/>
          </a:bodyPr>
          <a:lstStyle/>
          <a:p>
            <a:r>
              <a:rPr lang="en-AE" sz="3600" dirty="0">
                <a:solidFill>
                  <a:schemeClr val="tx2"/>
                </a:solidFill>
                <a:latin typeface="Aharoni" panose="02010803020104030203" pitchFamily="2" charset="-79"/>
                <a:cs typeface="Aharoni" panose="02010803020104030203" pitchFamily="2" charset="-79"/>
              </a:rPr>
              <a:t>Exploratory Data Analysis</a:t>
            </a:r>
          </a:p>
        </p:txBody>
      </p:sp>
      <p:sp>
        <p:nvSpPr>
          <p:cNvPr id="3" name="TextBox 2">
            <a:extLst>
              <a:ext uri="{FF2B5EF4-FFF2-40B4-BE49-F238E27FC236}">
                <a16:creationId xmlns:a16="http://schemas.microsoft.com/office/drawing/2014/main" id="{F1E6A540-09DC-E497-D48E-C90200CD73FE}"/>
              </a:ext>
            </a:extLst>
          </p:cNvPr>
          <p:cNvSpPr txBox="1"/>
          <p:nvPr/>
        </p:nvSpPr>
        <p:spPr>
          <a:xfrm>
            <a:off x="785447" y="1356111"/>
            <a:ext cx="10433538" cy="3539430"/>
          </a:xfrm>
          <a:prstGeom prst="rect">
            <a:avLst/>
          </a:prstGeom>
          <a:noFill/>
        </p:spPr>
        <p:txBody>
          <a:bodyPr wrap="square" rtlCol="0">
            <a:spAutoFit/>
          </a:bodyPr>
          <a:lstStyle/>
          <a:p>
            <a:pPr algn="just"/>
            <a:r>
              <a:rPr lang="en-US" sz="2800" dirty="0">
                <a:latin typeface="Arial" panose="020B0604020202020204" pitchFamily="34" charset="0"/>
                <a:cs typeface="Arial" panose="020B0604020202020204" pitchFamily="34" charset="0"/>
              </a:rPr>
              <a:t>After applying </a:t>
            </a:r>
            <a:r>
              <a:rPr lang="en-US" sz="2800" b="1" dirty="0" err="1">
                <a:latin typeface="Arial" panose="020B0604020202020204" pitchFamily="34" charset="0"/>
                <a:cs typeface="Arial" panose="020B0604020202020204" pitchFamily="34" charset="0"/>
              </a:rPr>
              <a:t>Winsorization</a:t>
            </a:r>
            <a:r>
              <a:rPr lang="en-US" sz="2800" dirty="0">
                <a:latin typeface="Arial" panose="020B0604020202020204" pitchFamily="34" charset="0"/>
                <a:cs typeface="Arial" panose="020B0604020202020204" pitchFamily="34" charset="0"/>
              </a:rPr>
              <a:t> and </a:t>
            </a:r>
            <a:r>
              <a:rPr lang="en-US" sz="2800" b="1" dirty="0">
                <a:latin typeface="Arial" panose="020B0604020202020204" pitchFamily="34" charset="0"/>
                <a:cs typeface="Arial" panose="020B0604020202020204" pitchFamily="34" charset="0"/>
              </a:rPr>
              <a:t>Log Transformation</a:t>
            </a:r>
            <a:r>
              <a:rPr lang="en-US" sz="2800" dirty="0">
                <a:latin typeface="Arial" panose="020B0604020202020204" pitchFamily="34" charset="0"/>
                <a:cs typeface="Arial" panose="020B0604020202020204" pitchFamily="34" charset="0"/>
              </a:rPr>
              <a:t>, the salary distribution has become more uniform and less skewed. The extreme outliers have been mitigated, resulting in a smoother distribution. Both minimum and maximum salaries now show a more consistent spread, enhancing model stability and reducing the impact of extreme values. This transformation helps in improving the performance of machine learning models by stabilizing variance and reducing skewness.</a:t>
            </a:r>
            <a:endParaRPr lang="en-AE"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8564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5627</TotalTime>
  <Words>2561</Words>
  <Application>Microsoft Macintosh PowerPoint</Application>
  <PresentationFormat>Widescreen</PresentationFormat>
  <Paragraphs>156</Paragraphs>
  <Slides>55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Aharoni</vt:lpstr>
      <vt:lpstr>Aptos</vt:lpstr>
      <vt:lpstr>Aptos Display</vt:lpstr>
      <vt:lpstr>Arial</vt:lpstr>
      <vt:lpstr>Calibri</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Aries Dimaano</dc:creator>
  <cp:lastModifiedBy>Aries Dimaano</cp:lastModifiedBy>
  <cp:revision>17</cp:revision>
  <dcterms:created xsi:type="dcterms:W3CDTF">2024-12-29T09:02:29Z</dcterms:created>
  <dcterms:modified xsi:type="dcterms:W3CDTF">2025-03-13T22:43:18Z</dcterms:modified>
</cp:coreProperties>
</file>